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71" r:id="rId2"/>
    <p:sldId id="383" r:id="rId3"/>
    <p:sldId id="396" r:id="rId4"/>
    <p:sldId id="385" r:id="rId5"/>
    <p:sldId id="277" r:id="rId6"/>
    <p:sldId id="278" r:id="rId7"/>
    <p:sldId id="279" r:id="rId8"/>
    <p:sldId id="281" r:id="rId9"/>
    <p:sldId id="280" r:id="rId10"/>
    <p:sldId id="294" r:id="rId11"/>
    <p:sldId id="295" r:id="rId12"/>
    <p:sldId id="296" r:id="rId13"/>
    <p:sldId id="297" r:id="rId14"/>
    <p:sldId id="298" r:id="rId15"/>
    <p:sldId id="375" r:id="rId16"/>
    <p:sldId id="299" r:id="rId17"/>
    <p:sldId id="282" r:id="rId18"/>
    <p:sldId id="283" r:id="rId19"/>
    <p:sldId id="284" r:id="rId20"/>
    <p:sldId id="285" r:id="rId21"/>
    <p:sldId id="290" r:id="rId22"/>
    <p:sldId id="291" r:id="rId23"/>
    <p:sldId id="377" r:id="rId24"/>
    <p:sldId id="397" r:id="rId25"/>
    <p:sldId id="398" r:id="rId26"/>
    <p:sldId id="399" r:id="rId27"/>
    <p:sldId id="400" r:id="rId28"/>
    <p:sldId id="401" r:id="rId29"/>
    <p:sldId id="402" r:id="rId30"/>
    <p:sldId id="403" r:id="rId31"/>
    <p:sldId id="425" r:id="rId32"/>
    <p:sldId id="426" r:id="rId33"/>
    <p:sldId id="427" r:id="rId34"/>
    <p:sldId id="428" r:id="rId35"/>
    <p:sldId id="429" r:id="rId36"/>
    <p:sldId id="430" r:id="rId37"/>
    <p:sldId id="431" r:id="rId38"/>
    <p:sldId id="432" r:id="rId39"/>
    <p:sldId id="433" r:id="rId40"/>
    <p:sldId id="434" r:id="rId41"/>
    <p:sldId id="395" r:id="rId42"/>
    <p:sldId id="436" r:id="rId43"/>
    <p:sldId id="435" r:id="rId44"/>
    <p:sldId id="437" r:id="rId45"/>
    <p:sldId id="438" r:id="rId46"/>
    <p:sldId id="439" r:id="rId47"/>
    <p:sldId id="405" r:id="rId48"/>
    <p:sldId id="406" r:id="rId49"/>
    <p:sldId id="407" r:id="rId50"/>
    <p:sldId id="408" r:id="rId51"/>
    <p:sldId id="440" r:id="rId52"/>
    <p:sldId id="441" r:id="rId53"/>
    <p:sldId id="413" r:id="rId54"/>
    <p:sldId id="412" r:id="rId55"/>
    <p:sldId id="442" r:id="rId56"/>
    <p:sldId id="415" r:id="rId57"/>
    <p:sldId id="416" r:id="rId58"/>
    <p:sldId id="418" r:id="rId59"/>
    <p:sldId id="419" r:id="rId6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3EB"/>
    <a:srgbClr val="E8F2FC"/>
    <a:srgbClr val="05192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2" autoAdjust="0"/>
    <p:restoredTop sz="94660"/>
  </p:normalViewPr>
  <p:slideViewPr>
    <p:cSldViewPr snapToGrid="0">
      <p:cViewPr varScale="1">
        <p:scale>
          <a:sx n="60" d="100"/>
          <a:sy n="60" d="100"/>
        </p:scale>
        <p:origin x="72" y="1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E768E-BB7C-4CCB-BB36-5400BEDA30DE}" type="datetimeFigureOut">
              <a:rPr lang="de-DE" smtClean="0"/>
              <a:t>14.12.2023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8E2DA7-4E00-4AC5-9367-D29604067A82}" type="slidenum">
              <a:rPr lang="de-DE" smtClean="0"/>
              <a:t>‹Nr.›</a:t>
            </a:fld>
            <a:endParaRPr lang="de-DE"/>
          </a:p>
        </p:txBody>
      </p:sp>
    </p:spTree>
    <p:extLst>
      <p:ext uri="{BB962C8B-B14F-4D97-AF65-F5344CB8AC3E}">
        <p14:creationId xmlns:p14="http://schemas.microsoft.com/office/powerpoint/2010/main" val="3557817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Let's visualize a loss function using this scatter plot. We want the line to be as close to the observations as possible. Therefore, we want to minimize the vertical distance between the fit and the data. So for each observation, we calculate the vertical distance between it and the line. This distance is called a residual. We could try to minimize the sum of the residuals, but then each positive residual would cancel out each negative residual. To avoid this, we square the residuals. By adding all the squared residuals, we calculate the residual sum of squares, or RSS. This type of linear regression is called Ordinary Least Squares, or OLS, where we aim to minimize the RSS. </a:t>
            </a:r>
          </a:p>
        </p:txBody>
      </p:sp>
      <p:sp>
        <p:nvSpPr>
          <p:cNvPr id="4" name="Foliennummernplatzhalter 3"/>
          <p:cNvSpPr>
            <a:spLocks noGrp="1"/>
          </p:cNvSpPr>
          <p:nvPr>
            <p:ph type="sldNum" sz="quarter" idx="5"/>
          </p:nvPr>
        </p:nvSpPr>
        <p:spPr/>
        <p:txBody>
          <a:bodyPr/>
          <a:lstStyle/>
          <a:p>
            <a:fld id="{03D23DED-0D41-4B04-8940-E657434A6CD4}" type="slidenum">
              <a:rPr lang="de-DE" smtClean="0"/>
              <a:t>41</a:t>
            </a:fld>
            <a:endParaRPr lang="de-DE"/>
          </a:p>
        </p:txBody>
      </p:sp>
    </p:spTree>
    <p:extLst>
      <p:ext uri="{BB962C8B-B14F-4D97-AF65-F5344CB8AC3E}">
        <p14:creationId xmlns:p14="http://schemas.microsoft.com/office/powerpoint/2010/main" val="3852459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Using our churn dataset, to compute the confusion matrix, along with the metrics, we import </a:t>
            </a:r>
            <a:r>
              <a:rPr lang="en-US" dirty="0" err="1"/>
              <a:t>classification_report</a:t>
            </a:r>
            <a:r>
              <a:rPr lang="en-US" dirty="0"/>
              <a:t> and </a:t>
            </a:r>
            <a:r>
              <a:rPr lang="en-US" dirty="0" err="1"/>
              <a:t>confusion_matrix</a:t>
            </a:r>
            <a:r>
              <a:rPr lang="en-US" dirty="0"/>
              <a:t> from </a:t>
            </a:r>
            <a:r>
              <a:rPr lang="en-US" dirty="0" err="1"/>
              <a:t>sklearn</a:t>
            </a:r>
            <a:r>
              <a:rPr lang="en-US" dirty="0"/>
              <a:t>-dot-metrics. We instantiate our classifier, split the data, fit the training data, and predict the labels of the test set. </a:t>
            </a:r>
          </a:p>
          <a:p>
            <a:endParaRPr lang="en-US" dirty="0"/>
          </a:p>
          <a:p>
            <a:r>
              <a:rPr lang="en-US" dirty="0"/>
              <a:t>We pass the test set labels and the predicted labels to the confusion matrix function. We can see 1106 true negatives in the top left. </a:t>
            </a:r>
          </a:p>
          <a:p>
            <a:endParaRPr lang="en-US" dirty="0"/>
          </a:p>
          <a:p>
            <a:r>
              <a:rPr lang="en-US" dirty="0"/>
              <a:t>Passing the same arguments to classification report outputs all the relevant metrics. It includes precision and recall by class, point-seven-six and point-one-six for the churn class respectively, which highlights how poorly the model's recall is on the churn class. Support represents the number of instances for each class within the true labels. </a:t>
            </a:r>
          </a:p>
          <a:p>
            <a:endParaRPr lang="en-US" dirty="0"/>
          </a:p>
          <a:p>
            <a:r>
              <a:rPr lang="en-US" dirty="0"/>
              <a:t>Now let's evaluate a classification model using our diabetes dataset!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53</a:t>
            </a:fld>
            <a:endParaRPr lang="de-DE"/>
          </a:p>
        </p:txBody>
      </p:sp>
    </p:spTree>
    <p:extLst>
      <p:ext uri="{BB962C8B-B14F-4D97-AF65-F5344CB8AC3E}">
        <p14:creationId xmlns:p14="http://schemas.microsoft.com/office/powerpoint/2010/main" val="3285304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Secondly, there are other important metrics we can calculate from the confusion matrix. Precision is the number of true positives divided by the sum of all positive predictions. It is also called the positive predictive value. In our case, this is the number of correctly labeled fraudulent transactions divided by the total number of transactions classified as fraudulent. High precision means having a lower false positive rate. For our classifier, this translates to fewer legitimate transactions being classified as fraudulent. </a:t>
            </a:r>
          </a:p>
          <a:p>
            <a:endParaRPr lang="en-US" dirty="0"/>
          </a:p>
          <a:p>
            <a:r>
              <a:rPr lang="en-US" dirty="0"/>
              <a:t>Recall is the number of true positives divided by the sum of true positives and false negatives. This is also called sensitivity. High recall reflects a lower false negative rate. For our classifier, it means predicting most fraudulent transactions correctly. </a:t>
            </a:r>
          </a:p>
          <a:p>
            <a:endParaRPr lang="en-US" dirty="0"/>
          </a:p>
          <a:p>
            <a:r>
              <a:rPr lang="en-US" dirty="0"/>
              <a:t>The F1-score is the harmonic mean of precision and recall. This metric gives equal weight to precision and recall, therefore it factors in both the number of errors made by the model and the type of errors. The F1 score favors models with similar precision and recall, and is a useful metric if we are seeking a model which performs reasonably well across both metrics.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54</a:t>
            </a:fld>
            <a:endParaRPr lang="de-DE"/>
          </a:p>
        </p:txBody>
      </p:sp>
    </p:spTree>
    <p:extLst>
      <p:ext uri="{BB962C8B-B14F-4D97-AF65-F5344CB8AC3E}">
        <p14:creationId xmlns:p14="http://schemas.microsoft.com/office/powerpoint/2010/main" val="4025650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time to introduce another model: logistic regression. Despite its name, logistic regression is used for classification. This model calculates the probability, p, that an observation belongs to a binary class. Using our diabetes dataset as an example, if p is more than or equal to zero-point-five, we label the data as one, representing a prediction that an individual is more likely to have diabetes; if p is less than zero-point-five, we label it zero to represent that they are more likely to not have diabetes. </a:t>
            </a:r>
          </a:p>
          <a:p>
            <a:endParaRPr lang="en-US" dirty="0"/>
          </a:p>
          <a:p>
            <a:r>
              <a:rPr lang="en-US" dirty="0"/>
              <a:t>Note that logistic regression produces a linear decision boundary, as we can see in this image.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56</a:t>
            </a:fld>
            <a:endParaRPr lang="de-DE"/>
          </a:p>
        </p:txBody>
      </p:sp>
    </p:spTree>
    <p:extLst>
      <p:ext uri="{BB962C8B-B14F-4D97-AF65-F5344CB8AC3E}">
        <p14:creationId xmlns:p14="http://schemas.microsoft.com/office/powerpoint/2010/main" val="46758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Using logistic regression in scikit-learn follows the same approach as used for other models. We first import </a:t>
            </a:r>
            <a:r>
              <a:rPr lang="en-US" dirty="0" err="1"/>
              <a:t>LogisticRegression</a:t>
            </a:r>
            <a:r>
              <a:rPr lang="en-US" dirty="0"/>
              <a:t> from </a:t>
            </a:r>
            <a:r>
              <a:rPr lang="en-US" dirty="0" err="1"/>
              <a:t>sklearn</a:t>
            </a:r>
            <a:r>
              <a:rPr lang="en-US" dirty="0"/>
              <a:t>-dot-</a:t>
            </a:r>
            <a:r>
              <a:rPr lang="en-US" dirty="0" err="1"/>
              <a:t>linear_model</a:t>
            </a:r>
            <a:r>
              <a:rPr lang="en-US" dirty="0"/>
              <a:t>. Next we instantiate the classifier, split our data, fit the model on our training data, and predict on our test set. In this video we use the churn dataset. </a:t>
            </a:r>
          </a:p>
          <a:p>
            <a:endParaRPr lang="en-US" dirty="0"/>
          </a:p>
          <a:p>
            <a:r>
              <a:rPr lang="en-US" dirty="0"/>
              <a:t>We can predict probabilities of each instance belonging to a class by calling logistic regression's </a:t>
            </a:r>
            <a:r>
              <a:rPr lang="en-US" dirty="0" err="1"/>
              <a:t>predict_proba</a:t>
            </a:r>
            <a:r>
              <a:rPr lang="en-US" dirty="0"/>
              <a:t> method and passing the test features. This returns a 2-dimensional array with probabilities for both classes, in this case, that the individual did not churn, or did churn, respectively. We slice the second column, representing the positive class probabilities, and store the results as </a:t>
            </a:r>
            <a:r>
              <a:rPr lang="en-US" dirty="0" err="1"/>
              <a:t>y_pred_probs</a:t>
            </a:r>
            <a:r>
              <a:rPr lang="en-US" dirty="0"/>
              <a:t>. Here we see the model predicts a probability of point-zero-eight-nine that the first observation has churned. </a:t>
            </a:r>
          </a:p>
          <a:p>
            <a:endParaRPr lang="en-US" dirty="0"/>
          </a:p>
          <a:p>
            <a:r>
              <a:rPr lang="en-US" dirty="0"/>
              <a:t>The default probability threshold for logistic regression in scikit-learn is zero-point-five. This threshold can also apply to other models such as KNN. So what happens as we vary this threshold?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57</a:t>
            </a:fld>
            <a:endParaRPr lang="de-DE"/>
          </a:p>
        </p:txBody>
      </p:sp>
    </p:spTree>
    <p:extLst>
      <p:ext uri="{BB962C8B-B14F-4D97-AF65-F5344CB8AC3E}">
        <p14:creationId xmlns:p14="http://schemas.microsoft.com/office/powerpoint/2010/main" val="2923156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can use a receiver operating characteristic, or ROC curve, to visualize how different thresholds affect true positive and false positive rates. Here, the dotted line represents a chance model, which randomly guesses labels. </a:t>
            </a:r>
          </a:p>
          <a:p>
            <a:endParaRPr lang="en-US" dirty="0"/>
          </a:p>
          <a:p>
            <a:r>
              <a:rPr lang="en-US" dirty="0"/>
              <a:t>When the threshold equals zero, the model predicts one for all observations, meaning it will correctly predict all positive values, and incorrectly predict all negative values. </a:t>
            </a:r>
          </a:p>
          <a:p>
            <a:endParaRPr lang="en-US" dirty="0"/>
          </a:p>
          <a:p>
            <a:r>
              <a:rPr lang="en-US" dirty="0"/>
              <a:t>If the threshold equals one, the model predicts zero for all data, which means that both true and false positive rates </a:t>
            </a:r>
            <a:r>
              <a:rPr lang="de-DE" dirty="0" err="1"/>
              <a:t>are</a:t>
            </a:r>
            <a:r>
              <a:rPr lang="de-DE" dirty="0"/>
              <a:t> </a:t>
            </a:r>
            <a:r>
              <a:rPr lang="de-DE" dirty="0" err="1"/>
              <a:t>zero</a:t>
            </a:r>
            <a:r>
              <a:rPr lang="de-DE" dirty="0"/>
              <a:t>. </a:t>
            </a:r>
            <a:r>
              <a:rPr lang="de-DE" dirty="0" err="1"/>
              <a:t>If</a:t>
            </a:r>
            <a:r>
              <a:rPr lang="de-DE" dirty="0"/>
              <a:t> </a:t>
            </a:r>
            <a:r>
              <a:rPr lang="de-DE" dirty="0" err="1"/>
              <a:t>we</a:t>
            </a:r>
            <a:r>
              <a:rPr lang="de-DE" dirty="0"/>
              <a:t> </a:t>
            </a:r>
            <a:r>
              <a:rPr lang="en-US" dirty="0"/>
              <a:t>vary the threshold, we get a series of different false positive and true positive rates. A line plot of the thresholds helps to visualize the trend.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58</a:t>
            </a:fld>
            <a:endParaRPr lang="de-DE"/>
          </a:p>
        </p:txBody>
      </p:sp>
    </p:spTree>
    <p:extLst>
      <p:ext uri="{BB962C8B-B14F-4D97-AF65-F5344CB8AC3E}">
        <p14:creationId xmlns:p14="http://schemas.microsoft.com/office/powerpoint/2010/main" val="21592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plot the ROC curve, we import </a:t>
            </a:r>
            <a:r>
              <a:rPr lang="en-US" dirty="0" err="1"/>
              <a:t>roc_curve</a:t>
            </a:r>
            <a:r>
              <a:rPr lang="en-US" dirty="0"/>
              <a:t> from </a:t>
            </a:r>
            <a:r>
              <a:rPr lang="en-US" dirty="0" err="1"/>
              <a:t>sklearn</a:t>
            </a:r>
            <a:r>
              <a:rPr lang="en-US" dirty="0"/>
              <a:t>-dot-metrics. We then call the function </a:t>
            </a:r>
            <a:r>
              <a:rPr lang="en-US" dirty="0" err="1"/>
              <a:t>roc_curve</a:t>
            </a:r>
            <a:r>
              <a:rPr lang="en-US" dirty="0"/>
              <a:t>; we pass the test labels as the first argument, and the predicted probabilities as the second. We unpack the results into three variables: false positive rate, FPR; true positive rate, TPR; and the thresholds. We can then plot a dotted line from zero to one, along with the FPR and TPR; to produce a figure such as this. This looks great, but how do we quantify the model's performance based on this plot? </a:t>
            </a:r>
          </a:p>
          <a:p>
            <a:endParaRPr lang="en-US" dirty="0"/>
          </a:p>
          <a:p>
            <a:r>
              <a:rPr lang="en-US" dirty="0"/>
              <a:t>If we have a model with one for true positive rate and zero for false positive rate, this would be the perfect model. Therefore, we calculate the area under the ROC curve, a metric known as AUC. Scores range from zero to one, with one being ideal. Here, the model scores point-six-seven, which is only 34% better than a model making random guesses. We can calculate AUC in scikit-learn by importing </a:t>
            </a:r>
            <a:r>
              <a:rPr lang="en-US" dirty="0" err="1"/>
              <a:t>roc_auc_score</a:t>
            </a:r>
            <a:r>
              <a:rPr lang="en-US" dirty="0"/>
              <a:t> from </a:t>
            </a:r>
            <a:r>
              <a:rPr lang="en-US" dirty="0" err="1"/>
              <a:t>sklearn</a:t>
            </a:r>
            <a:r>
              <a:rPr lang="en-US" dirty="0"/>
              <a:t>-dot-metrics. We call </a:t>
            </a:r>
            <a:r>
              <a:rPr lang="en-US" dirty="0" err="1"/>
              <a:t>roc_auc_score</a:t>
            </a:r>
            <a:r>
              <a:rPr lang="en-US" dirty="0"/>
              <a:t>, passing our test labels and our predicted probabilities, calculated by using the model's </a:t>
            </a:r>
            <a:r>
              <a:rPr lang="en-US" dirty="0" err="1"/>
              <a:t>predict_proba</a:t>
            </a:r>
            <a:r>
              <a:rPr lang="en-US" dirty="0"/>
              <a:t> method on </a:t>
            </a:r>
            <a:r>
              <a:rPr lang="en-US" dirty="0" err="1"/>
              <a:t>X_test</a:t>
            </a:r>
            <a:r>
              <a:rPr lang="en-US" dirty="0"/>
              <a:t>. As expected, we get a score of zero-point-six-seven. </a:t>
            </a:r>
          </a:p>
          <a:p>
            <a:endParaRPr lang="en-US" dirty="0"/>
          </a:p>
          <a:p>
            <a:r>
              <a:rPr lang="en-US" dirty="0"/>
              <a:t>Now let's build a logistic regression model and evaluate its performance!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59</a:t>
            </a:fld>
            <a:endParaRPr lang="de-DE"/>
          </a:p>
        </p:txBody>
      </p:sp>
    </p:spTree>
    <p:extLst>
      <p:ext uri="{BB962C8B-B14F-4D97-AF65-F5344CB8AC3E}">
        <p14:creationId xmlns:p14="http://schemas.microsoft.com/office/powerpoint/2010/main" val="543514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default metric for linear regression is R-squared, which quantifies the amount of variance in the target variable that is explained by the features. Values can range from zero to one, with one meaning the features completely explain the target's variance. Here are two plots visualizing high and low R-squared respectively. </a:t>
            </a:r>
          </a:p>
          <a:p>
            <a:endParaRPr lang="en-US" dirty="0"/>
          </a:p>
          <a:p>
            <a:r>
              <a:rPr lang="en-US" dirty="0"/>
              <a:t>To compute R-squared, we call the model's dot-score method, passing the test features and targets. Here the features only explain about 35 percent of blood glucose level variance. </a:t>
            </a:r>
          </a:p>
          <a:p>
            <a:endParaRPr lang="en-US" dirty="0"/>
          </a:p>
          <a:p>
            <a:r>
              <a:rPr lang="en-US" dirty="0"/>
              <a:t>Another way to assess a regression model's performance is to take the mean of the residual sum of squares. This is known as the mean squared error, or MSE. MSE is measured in units of our target variable, squared. For example, if a model is predicting a dollar value, MSE will be in dollars squared. To convert to dollars, we can take the square root, known as the root mean squared error, or RMSE. </a:t>
            </a:r>
          </a:p>
          <a:p>
            <a:endParaRPr lang="en-US" dirty="0"/>
          </a:p>
          <a:p>
            <a:r>
              <a:rPr lang="en-US" dirty="0"/>
              <a:t>To calculate RMSE, we import </a:t>
            </a:r>
            <a:r>
              <a:rPr lang="en-US" dirty="0" err="1"/>
              <a:t>mean_squared_error</a:t>
            </a:r>
            <a:r>
              <a:rPr lang="en-US" dirty="0"/>
              <a:t> from </a:t>
            </a:r>
            <a:r>
              <a:rPr lang="en-US" dirty="0" err="1"/>
              <a:t>sklearn</a:t>
            </a:r>
            <a:r>
              <a:rPr lang="en-US" dirty="0"/>
              <a:t>-dot-metrics, then call </a:t>
            </a:r>
            <a:r>
              <a:rPr lang="en-US" dirty="0" err="1"/>
              <a:t>mean_squared_error</a:t>
            </a:r>
            <a:r>
              <a:rPr lang="en-US" dirty="0"/>
              <a:t>. We pass </a:t>
            </a:r>
            <a:r>
              <a:rPr lang="en-US" dirty="0" err="1"/>
              <a:t>y_test</a:t>
            </a:r>
            <a:r>
              <a:rPr lang="en-US" dirty="0"/>
              <a:t> and </a:t>
            </a:r>
            <a:r>
              <a:rPr lang="en-US" dirty="0" err="1"/>
              <a:t>y_pred</a:t>
            </a:r>
            <a:r>
              <a:rPr lang="en-US" dirty="0"/>
              <a:t>, and set squared equal to False, which returns the square root of the MSE. The model has an average error for blood glucose levels of around 24 milligrams per deciliter. </a:t>
            </a:r>
          </a:p>
          <a:p>
            <a:endParaRPr lang="en-US" dirty="0"/>
          </a:p>
          <a:p>
            <a:r>
              <a:rPr lang="en-US" dirty="0"/>
              <a:t>Now let's build and evaluate a multiple linear regression model!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42</a:t>
            </a:fld>
            <a:endParaRPr lang="de-DE"/>
          </a:p>
        </p:txBody>
      </p:sp>
    </p:spTree>
    <p:extLst>
      <p:ext uri="{BB962C8B-B14F-4D97-AF65-F5344CB8AC3E}">
        <p14:creationId xmlns:p14="http://schemas.microsoft.com/office/powerpoint/2010/main" val="11266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have two features, x1 and x2, and one target, y, a line takes the form y = a1x1 + a2x2 + b. So to fit a linear regression model we specify three variables, a1, a2, and the intercept, b. When adding more features, it is known as multiple linear regression. Fitting a multiple linear regression model means specifying a coefficient, a n, for n number of features, and b. For multiple linear regression models, scikit-learn expects one variable each for feature and target values. </a:t>
            </a:r>
            <a:endParaRPr lang="de-DE" dirty="0"/>
          </a:p>
          <a:p>
            <a:endParaRPr lang="de-DE" dirty="0"/>
          </a:p>
          <a:p>
            <a:r>
              <a:rPr lang="en-US" dirty="0"/>
              <a:t>Let's perform linear regression to predict blood glucose levels using all of the features from the diabetes dataset. We import </a:t>
            </a:r>
            <a:r>
              <a:rPr lang="en-US" dirty="0" err="1"/>
              <a:t>LinearRegression</a:t>
            </a:r>
            <a:r>
              <a:rPr lang="en-US" dirty="0"/>
              <a:t> from </a:t>
            </a:r>
            <a:r>
              <a:rPr lang="en-US" dirty="0" err="1"/>
              <a:t>sklearn</a:t>
            </a:r>
            <a:r>
              <a:rPr lang="en-US" dirty="0"/>
              <a:t>-dot-</a:t>
            </a:r>
            <a:r>
              <a:rPr lang="en-US" dirty="0" err="1"/>
              <a:t>linear_model</a:t>
            </a:r>
            <a:r>
              <a:rPr lang="en-US" dirty="0"/>
              <a:t>. Then we split the data into training and test sets, instantiate the model, fit it on the training set, and predict on the test set. Note that linear regression in scikit-learn performs OLS under the hood.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43</a:t>
            </a:fld>
            <a:endParaRPr lang="de-DE"/>
          </a:p>
        </p:txBody>
      </p:sp>
    </p:spTree>
    <p:extLst>
      <p:ext uri="{BB962C8B-B14F-4D97-AF65-F5344CB8AC3E}">
        <p14:creationId xmlns:p14="http://schemas.microsoft.com/office/powerpoint/2010/main" val="930932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begin by splitting the dataset into five groups or folds. Then we set aside the first fold as a test set, fit our model on the remaining four folds, predict on our test set, and compute the metric of interest, such as R-squared. Next, we set aside the second fold as our test set, fit on the remaining data, predict on the test set, and compute the metric of interest. Then similarly with the third fold, </a:t>
            </a:r>
            <a:r>
              <a:rPr lang="de-DE" dirty="0" err="1"/>
              <a:t>the</a:t>
            </a:r>
            <a:r>
              <a:rPr lang="de-DE" dirty="0"/>
              <a:t> </a:t>
            </a:r>
            <a:r>
              <a:rPr lang="de-DE" dirty="0" err="1"/>
              <a:t>fourth</a:t>
            </a:r>
            <a:r>
              <a:rPr lang="de-DE" dirty="0"/>
              <a:t> </a:t>
            </a:r>
            <a:r>
              <a:rPr lang="de-DE" dirty="0" err="1"/>
              <a:t>fold</a:t>
            </a:r>
            <a:r>
              <a:rPr lang="de-DE" dirty="0"/>
              <a:t>, </a:t>
            </a:r>
            <a:r>
              <a:rPr lang="en-US" dirty="0"/>
              <a:t>and the fifth fold. As a result we get five values of R-squared from which we can compute statistics of interest, such as the mean, median, and 95% confidence intervals. As we split the dataset into five folds, we call this process 5-fold cross-validation. If we use 10 folds, it is called 10-fold cross-validation. More generally, if we use k folds, it is called k-fold cross-validation or k-fold CV. There is, however, a trade-off. Using more folds is more computationally expensive. This is because we are fitting and predicting more times.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45</a:t>
            </a:fld>
            <a:endParaRPr lang="de-DE"/>
          </a:p>
        </p:txBody>
      </p:sp>
    </p:spTree>
    <p:extLst>
      <p:ext uri="{BB962C8B-B14F-4D97-AF65-F5344CB8AC3E}">
        <p14:creationId xmlns:p14="http://schemas.microsoft.com/office/powerpoint/2010/main" val="353496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perform k-fold cross-validation in scikit-learn, we import </a:t>
            </a:r>
            <a:r>
              <a:rPr lang="en-US" dirty="0" err="1"/>
              <a:t>cross_val_score</a:t>
            </a:r>
            <a:r>
              <a:rPr lang="en-US" dirty="0"/>
              <a:t> from </a:t>
            </a:r>
            <a:r>
              <a:rPr lang="en-US" dirty="0" err="1"/>
              <a:t>sklearn</a:t>
            </a:r>
            <a:r>
              <a:rPr lang="en-US" dirty="0"/>
              <a:t>-dot-</a:t>
            </a:r>
            <a:r>
              <a:rPr lang="en-US" dirty="0" err="1"/>
              <a:t>model_selection</a:t>
            </a:r>
            <a:r>
              <a:rPr lang="en-US" dirty="0"/>
              <a:t>. We also import </a:t>
            </a:r>
            <a:r>
              <a:rPr lang="en-US" dirty="0" err="1"/>
              <a:t>KFold</a:t>
            </a:r>
            <a:r>
              <a:rPr lang="en-US" dirty="0"/>
              <a:t>, which allows us to set a seed and shuffle our data, making our results repeatable downstream. We first call </a:t>
            </a:r>
            <a:r>
              <a:rPr lang="en-US" dirty="0" err="1"/>
              <a:t>KFold</a:t>
            </a:r>
            <a:r>
              <a:rPr lang="en-US" dirty="0"/>
              <a:t>. The </a:t>
            </a:r>
            <a:r>
              <a:rPr lang="en-US" dirty="0" err="1"/>
              <a:t>n_splits</a:t>
            </a:r>
            <a:r>
              <a:rPr lang="en-US" dirty="0"/>
              <a:t> argument has a default of five, but in this case we assign six, allowing us to use six folds from our dataset for cross-validation. We also set shuffle to True, which shuffles our dataset before splitting into folds. We also assign a seed to the </a:t>
            </a:r>
            <a:r>
              <a:rPr lang="en-US" dirty="0" err="1"/>
              <a:t>random_state</a:t>
            </a:r>
            <a:r>
              <a:rPr lang="en-US" dirty="0"/>
              <a:t> keyword argument, ensuring our data would be split in the same way if we repeat the process making the results repeatable downstream. We save this as the variable </a:t>
            </a:r>
            <a:r>
              <a:rPr lang="en-US" dirty="0" err="1"/>
              <a:t>kf</a:t>
            </a:r>
            <a:r>
              <a:rPr lang="en-US" dirty="0"/>
              <a:t>. As usual, we instantiate our model, in this case, linear regression. We then call </a:t>
            </a:r>
            <a:r>
              <a:rPr lang="en-US" dirty="0" err="1"/>
              <a:t>cross_val_score</a:t>
            </a:r>
            <a:r>
              <a:rPr lang="en-US" dirty="0"/>
              <a:t>, passing the model, the feature data, and the target data as the first three positional arguments. We also specify the number of folds by setting the keyword argument cv equal to our </a:t>
            </a:r>
            <a:r>
              <a:rPr lang="en-US" dirty="0" err="1"/>
              <a:t>kf</a:t>
            </a:r>
            <a:r>
              <a:rPr lang="en-US" dirty="0"/>
              <a:t> variable. This returns an array of cross-validation scores, which we assign to </a:t>
            </a:r>
            <a:r>
              <a:rPr lang="en-US" dirty="0" err="1"/>
              <a:t>cv_results</a:t>
            </a:r>
            <a:r>
              <a:rPr lang="en-US" dirty="0"/>
              <a:t>. The length of the array is the number of folds utilized. Note that the score reported is R squared, as this is the default score for linear regression. </a:t>
            </a:r>
          </a:p>
          <a:p>
            <a:endParaRPr lang="de-DE" dirty="0"/>
          </a:p>
          <a:p>
            <a:r>
              <a:rPr lang="en-US" dirty="0"/>
              <a:t>We can now print the scores. This returns six results ranging from zero-point-seven to approximately zero-point-seven-seven. We can calculate the mean score using np-dot-mean, and the standard deviation using np-dot-std. Additionally, we can calculate the 95% confidence interval using the np-dot-quantile function, passing our results followed by a list containing the upper and lower limits of our interval as decimals. </a:t>
            </a:r>
            <a:endParaRPr lang="de-DE" dirty="0"/>
          </a:p>
          <a:p>
            <a:endParaRPr lang="de-DE" dirty="0"/>
          </a:p>
          <a:p>
            <a:r>
              <a:rPr lang="en-US" dirty="0"/>
              <a:t>Now let's apply k-fold cross-validation on our sales dataset! </a:t>
            </a:r>
          </a:p>
        </p:txBody>
      </p:sp>
      <p:sp>
        <p:nvSpPr>
          <p:cNvPr id="4" name="Foliennummernplatzhalter 3"/>
          <p:cNvSpPr>
            <a:spLocks noGrp="1"/>
          </p:cNvSpPr>
          <p:nvPr>
            <p:ph type="sldNum" sz="quarter" idx="5"/>
          </p:nvPr>
        </p:nvSpPr>
        <p:spPr/>
        <p:txBody>
          <a:bodyPr/>
          <a:lstStyle/>
          <a:p>
            <a:fld id="{03D23DED-0D41-4B04-8940-E657434A6CD4}" type="slidenum">
              <a:rPr lang="de-DE" smtClean="0"/>
              <a:t>46</a:t>
            </a:fld>
            <a:endParaRPr lang="de-DE"/>
          </a:p>
        </p:txBody>
      </p:sp>
    </p:spTree>
    <p:extLst>
      <p:ext uri="{BB962C8B-B14F-4D97-AF65-F5344CB8AC3E}">
        <p14:creationId xmlns:p14="http://schemas.microsoft.com/office/powerpoint/2010/main" val="3419612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Recall that fitting a linear regression model minimizes a loss function to choose a coefficient, a, for each feature, and the intercept, b. If we allow these coefficients to be very large, we can get overfitting. Therefore, it is common practice to alter the loss function so that it penalizes large coefficients. This is called regularization.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47</a:t>
            </a:fld>
            <a:endParaRPr lang="de-DE"/>
          </a:p>
        </p:txBody>
      </p:sp>
    </p:spTree>
    <p:extLst>
      <p:ext uri="{BB962C8B-B14F-4D97-AF65-F5344CB8AC3E}">
        <p14:creationId xmlns:p14="http://schemas.microsoft.com/office/powerpoint/2010/main" val="1945671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first type of regularized regression that we'll look at is called ridge. With ridge, we use the Ordinary Least Squares loss function plus the squared value of each coefficient, multiplied by a constant, alpha. So, when minimizing the loss function, models are penalized for coefficients with large positive or negative values. When using ridge, we need to choose the alpha value in order to fit and predict. Essentially, we can select the alpha for which our model performs best. Picking alpha for ridge is similar to picking k in KNN. Alpha in ridge is known as a hyperparameter, which is a variable used for selecting a model's parameters. Alpha controls model complexity. When alpha equals zero, we are performing OLS, where large coefficients are not penalized and overfitting may occur. A high alpha means that large coefficients are significantly penalized, which can lead to underfitting. </a:t>
            </a:r>
          </a:p>
          <a:p>
            <a:endParaRPr lang="en-US" dirty="0"/>
          </a:p>
          <a:p>
            <a:r>
              <a:rPr lang="en-US" dirty="0"/>
              <a:t>To perform ridge regression in scikit-learn, we import Ridge from </a:t>
            </a:r>
            <a:r>
              <a:rPr lang="en-US" dirty="0" err="1"/>
              <a:t>sklearn</a:t>
            </a:r>
            <a:r>
              <a:rPr lang="en-US" dirty="0"/>
              <a:t>-dot-</a:t>
            </a:r>
            <a:r>
              <a:rPr lang="en-US" dirty="0" err="1"/>
              <a:t>linear_model</a:t>
            </a:r>
            <a:r>
              <a:rPr lang="en-US" dirty="0"/>
              <a:t>. To highlight the impact of different alpha values, we create an empty list for our scores, then loop through a list of different alpha values. Inside the for loop we instantiate Ridge, setting the alpha keyword argument equal to the iterator, also called alpha. We fit on the training data, and predict on the test data. We save the model's R-squared value to the scores list. Finally, outside of the loop, we print the scores for the models with five different alpha values. We see performance gets worse as alpha increases.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48</a:t>
            </a:fld>
            <a:endParaRPr lang="de-DE"/>
          </a:p>
        </p:txBody>
      </p:sp>
    </p:spTree>
    <p:extLst>
      <p:ext uri="{BB962C8B-B14F-4D97-AF65-F5344CB8AC3E}">
        <p14:creationId xmlns:p14="http://schemas.microsoft.com/office/powerpoint/2010/main" val="356631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There is another type of regularized regression called lasso, where our loss function is the OLS loss function plus the absolute value of each coefficient multiplied by some constant, alpha. To use Lasso we import it from </a:t>
            </a:r>
            <a:r>
              <a:rPr lang="en-US" dirty="0" err="1"/>
              <a:t>sklearn</a:t>
            </a:r>
            <a:r>
              <a:rPr lang="en-US" dirty="0"/>
              <a:t>-dot-</a:t>
            </a:r>
            <a:r>
              <a:rPr lang="en-US" dirty="0" err="1"/>
              <a:t>linear_model</a:t>
            </a:r>
            <a:r>
              <a:rPr lang="en-US" dirty="0"/>
              <a:t>. The actual method for performing lasso regression in scikit-learn mirrors ridge regression, as we can see here. Performance drops substantially as alpha goes over 20! </a:t>
            </a:r>
          </a:p>
        </p:txBody>
      </p:sp>
      <p:sp>
        <p:nvSpPr>
          <p:cNvPr id="4" name="Foliennummernplatzhalter 3"/>
          <p:cNvSpPr>
            <a:spLocks noGrp="1"/>
          </p:cNvSpPr>
          <p:nvPr>
            <p:ph type="sldNum" sz="quarter" idx="5"/>
          </p:nvPr>
        </p:nvSpPr>
        <p:spPr/>
        <p:txBody>
          <a:bodyPr/>
          <a:lstStyle/>
          <a:p>
            <a:fld id="{03D23DED-0D41-4B04-8940-E657434A6CD4}" type="slidenum">
              <a:rPr lang="de-DE" smtClean="0"/>
              <a:t>49</a:t>
            </a:fld>
            <a:endParaRPr lang="de-DE"/>
          </a:p>
        </p:txBody>
      </p:sp>
    </p:spTree>
    <p:extLst>
      <p:ext uri="{BB962C8B-B14F-4D97-AF65-F5344CB8AC3E}">
        <p14:creationId xmlns:p14="http://schemas.microsoft.com/office/powerpoint/2010/main" val="251884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Lasso regression can actually be used to assess feature importance. This is because it tends to shrink the coefficients of less important features to zero. The features whose coefficients are not shrunk to zero are selected by the lasso algorithm. Let's check this out in practice. </a:t>
            </a:r>
          </a:p>
          <a:p>
            <a:endParaRPr lang="en-US" dirty="0"/>
          </a:p>
          <a:p>
            <a:r>
              <a:rPr lang="en-US" dirty="0"/>
              <a:t>We import Lasso. Next, we create our feature and target arrays, and use the dataset's dot-columns attribute to access the feature names and store as the variable names. As we are calculating feature importance we use the entire dataset, rather than splitting it. We then instantiate Lasso, setting alpha to zero-point-one. We fit the model to the data and extract the coefficients using the dot-</a:t>
            </a:r>
            <a:r>
              <a:rPr lang="en-US" dirty="0" err="1"/>
              <a:t>coef</a:t>
            </a:r>
            <a:r>
              <a:rPr lang="en-US" dirty="0"/>
              <a:t>-underscore attribute, storing as </a:t>
            </a:r>
            <a:r>
              <a:rPr lang="en-US" dirty="0" err="1"/>
              <a:t>lasso_coef</a:t>
            </a:r>
            <a:r>
              <a:rPr lang="en-US" dirty="0"/>
              <a:t>. We then plot the coefficients for each feature. </a:t>
            </a:r>
          </a:p>
          <a:p>
            <a:endParaRPr lang="en-US" dirty="0"/>
          </a:p>
          <a:p>
            <a:r>
              <a:rPr lang="en-US" dirty="0"/>
              <a:t>We can see that the most important predictor for our target variable, blood glucose levels, is the binary value for whether an individual has diabetes or not! This is not surprising, but is a great sanity check. This type of feature selection is very important because it allows us to communicate results to non-technical audiences. It is also useful for identifying which factors are important predictors for various physical phenomena. </a:t>
            </a:r>
          </a:p>
          <a:p>
            <a:endParaRPr lang="en-US" dirty="0"/>
          </a:p>
          <a:p>
            <a:r>
              <a:rPr lang="en-US" dirty="0"/>
              <a:t>Now let's apply regularization to our regression models! </a:t>
            </a:r>
            <a:endParaRPr lang="de-DE" dirty="0"/>
          </a:p>
        </p:txBody>
      </p:sp>
      <p:sp>
        <p:nvSpPr>
          <p:cNvPr id="4" name="Foliennummernplatzhalter 3"/>
          <p:cNvSpPr>
            <a:spLocks noGrp="1"/>
          </p:cNvSpPr>
          <p:nvPr>
            <p:ph type="sldNum" sz="quarter" idx="5"/>
          </p:nvPr>
        </p:nvSpPr>
        <p:spPr/>
        <p:txBody>
          <a:bodyPr/>
          <a:lstStyle/>
          <a:p>
            <a:fld id="{03D23DED-0D41-4B04-8940-E657434A6CD4}" type="slidenum">
              <a:rPr lang="de-DE" smtClean="0"/>
              <a:t>50</a:t>
            </a:fld>
            <a:endParaRPr lang="de-DE"/>
          </a:p>
        </p:txBody>
      </p:sp>
    </p:spTree>
    <p:extLst>
      <p:ext uri="{BB962C8B-B14F-4D97-AF65-F5344CB8AC3E}">
        <p14:creationId xmlns:p14="http://schemas.microsoft.com/office/powerpoint/2010/main" val="2516860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55568-7445-BEE8-EDA6-875B98F2928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C2BF0BC-5652-FBC0-F149-F57B2B63D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9F82C81-B1FA-E7BF-4FA1-0C70AAB0475D}"/>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5" name="Fußzeilenplatzhalter 4">
            <a:extLst>
              <a:ext uri="{FF2B5EF4-FFF2-40B4-BE49-F238E27FC236}">
                <a16:creationId xmlns:a16="http://schemas.microsoft.com/office/drawing/2014/main" id="{FB241236-C6B6-0EFD-B644-0788B3EA636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51761A9-33F7-2CC4-D86E-B5E1BCFE6AE8}"/>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2390790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091CDB-9E3B-69FC-EF02-CA3CD53EDDED}"/>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8CB86CF-0B65-08EA-4D26-89735F15E61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9C88060-B539-10B9-1436-A34F5BE850C8}"/>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5" name="Fußzeilenplatzhalter 4">
            <a:extLst>
              <a:ext uri="{FF2B5EF4-FFF2-40B4-BE49-F238E27FC236}">
                <a16:creationId xmlns:a16="http://schemas.microsoft.com/office/drawing/2014/main" id="{B894E04D-EFE0-C7FC-DD7A-EC87EA7F8AA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EBC7C22-B500-D0F9-07F0-9C37DF660420}"/>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2924106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514821F-485A-80FD-FDBA-F602906576D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E3E4175-61CF-582A-E982-9F182CFBE66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1F3AB26-E3A8-FF38-6E73-509457B5F119}"/>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5" name="Fußzeilenplatzhalter 4">
            <a:extLst>
              <a:ext uri="{FF2B5EF4-FFF2-40B4-BE49-F238E27FC236}">
                <a16:creationId xmlns:a16="http://schemas.microsoft.com/office/drawing/2014/main" id="{38CD0103-B229-8A6B-6163-210F1E3C036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E95E4AA-F843-F4E4-7348-77B36359D1C0}"/>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403180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01004F-21AA-89F7-B1A9-DF4DCA8FDEA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0B75053-3649-B82A-3F1A-73A82E6F534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49947A-7264-6EB0-F262-E0875E9F364B}"/>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5" name="Fußzeilenplatzhalter 4">
            <a:extLst>
              <a:ext uri="{FF2B5EF4-FFF2-40B4-BE49-F238E27FC236}">
                <a16:creationId xmlns:a16="http://schemas.microsoft.com/office/drawing/2014/main" id="{F65A0688-D6DC-C556-94A8-C98D0503168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6F3DA83-694C-2A53-1F2C-FA7D18720B94}"/>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2509710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14FA6C-0B57-7944-8D57-481C51BD28C2}"/>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401507B-5989-E9EA-1F7D-987519361F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B995B5D-D984-D125-45C6-478FD16B1F68}"/>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5" name="Fußzeilenplatzhalter 4">
            <a:extLst>
              <a:ext uri="{FF2B5EF4-FFF2-40B4-BE49-F238E27FC236}">
                <a16:creationId xmlns:a16="http://schemas.microsoft.com/office/drawing/2014/main" id="{558860C0-6A33-024B-3803-D0C815BAD39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F96AF95-BE85-94FE-F78A-34B551627C6D}"/>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2723999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2CA34-9AFD-6301-04A9-377D7863809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930E124-6D26-9FBE-209F-0A3B8CDB00A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FCC8175-33BE-E75E-A765-0361E66210C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93075A4-3F74-70C6-E934-86246F929FBF}"/>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6" name="Fußzeilenplatzhalter 5">
            <a:extLst>
              <a:ext uri="{FF2B5EF4-FFF2-40B4-BE49-F238E27FC236}">
                <a16:creationId xmlns:a16="http://schemas.microsoft.com/office/drawing/2014/main" id="{5CC2688B-784E-F4D9-82C9-F46AAC2025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144F3F8-29E7-8DAC-96CE-C0CC5ED877EC}"/>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393714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C0FFA0-A55D-2769-A6CD-8081C203E55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C4081D7-4708-81FB-7608-9580CF075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C6867C1-77F6-BF5C-5481-B618EDEF7E4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27F05EE8-D695-E38B-3EB6-03E4DD7CF2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56EAC1B-F679-A896-023A-D68DBD9862C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3FE04C1-E06E-6021-9579-375E10553554}"/>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8" name="Fußzeilenplatzhalter 7">
            <a:extLst>
              <a:ext uri="{FF2B5EF4-FFF2-40B4-BE49-F238E27FC236}">
                <a16:creationId xmlns:a16="http://schemas.microsoft.com/office/drawing/2014/main" id="{FFE559E0-5497-B96E-ADFA-FFE336825EED}"/>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2849A413-782B-613E-3CA8-01F96963C186}"/>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113239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AF0EB-B6D5-1D76-ACE4-EE27BD68972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E664848-25EA-56B0-D2E5-53CE21EFE43B}"/>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4" name="Fußzeilenplatzhalter 3">
            <a:extLst>
              <a:ext uri="{FF2B5EF4-FFF2-40B4-BE49-F238E27FC236}">
                <a16:creationId xmlns:a16="http://schemas.microsoft.com/office/drawing/2014/main" id="{B8B69B82-95B9-B3C2-4739-1854EA756F9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12E465F-8F97-9116-9408-261CF8C53C63}"/>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412357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A229F3E-583D-9F1E-7EF5-0456F63C0181}"/>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3" name="Fußzeilenplatzhalter 2">
            <a:extLst>
              <a:ext uri="{FF2B5EF4-FFF2-40B4-BE49-F238E27FC236}">
                <a16:creationId xmlns:a16="http://schemas.microsoft.com/office/drawing/2014/main" id="{649E73AC-E760-22D9-F93E-5DAA1965E8BE}"/>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6C9F33E-3C37-BD55-223A-98580B94D97A}"/>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3681190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D78742-B541-9E2A-C8BF-4BAE2A3AF3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A72C8C9-17CC-B1A8-F686-7E8FF084BD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FB86D4C6-84E9-AF9B-2348-C24EABF56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FD3E42-A378-72FF-A45B-AB9A3D4D9CD5}"/>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6" name="Fußzeilenplatzhalter 5">
            <a:extLst>
              <a:ext uri="{FF2B5EF4-FFF2-40B4-BE49-F238E27FC236}">
                <a16:creationId xmlns:a16="http://schemas.microsoft.com/office/drawing/2014/main" id="{1A2C4D63-8593-DA19-EB17-AAC9C821A14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57E995B-95B8-14BC-C55C-0FE5AA0EA91D}"/>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231940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DEFDF8-7D78-15AF-408C-9CF574F3B96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7A9370E-2A9C-044A-2824-AA73F3CA83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93DCA88-7907-1B43-0AE2-E01CAB072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79AF13A-11D5-FEF5-A22A-0A43E1B73088}"/>
              </a:ext>
            </a:extLst>
          </p:cNvPr>
          <p:cNvSpPr>
            <a:spLocks noGrp="1"/>
          </p:cNvSpPr>
          <p:nvPr>
            <p:ph type="dt" sz="half" idx="10"/>
          </p:nvPr>
        </p:nvSpPr>
        <p:spPr/>
        <p:txBody>
          <a:bodyPr/>
          <a:lstStyle/>
          <a:p>
            <a:fld id="{0E10E9E2-D66B-4CAA-A04D-8FBE289C5F1C}" type="datetimeFigureOut">
              <a:rPr lang="de-DE" smtClean="0"/>
              <a:t>14.12.2023</a:t>
            </a:fld>
            <a:endParaRPr lang="de-DE"/>
          </a:p>
        </p:txBody>
      </p:sp>
      <p:sp>
        <p:nvSpPr>
          <p:cNvPr id="6" name="Fußzeilenplatzhalter 5">
            <a:extLst>
              <a:ext uri="{FF2B5EF4-FFF2-40B4-BE49-F238E27FC236}">
                <a16:creationId xmlns:a16="http://schemas.microsoft.com/office/drawing/2014/main" id="{918ECC8B-481B-303E-A26C-62D7D45F35C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27D8123-923D-0705-4227-4D7946208312}"/>
              </a:ext>
            </a:extLst>
          </p:cNvPr>
          <p:cNvSpPr>
            <a:spLocks noGrp="1"/>
          </p:cNvSpPr>
          <p:nvPr>
            <p:ph type="sldNum" sz="quarter" idx="12"/>
          </p:nvPr>
        </p:nvSpPr>
        <p:spPr/>
        <p:txBody>
          <a:bodyPr/>
          <a:lstStyle/>
          <a:p>
            <a:fld id="{86243CC7-6940-4B3C-849B-5B6F04BEDFB4}" type="slidenum">
              <a:rPr lang="de-DE" smtClean="0"/>
              <a:t>‹Nr.›</a:t>
            </a:fld>
            <a:endParaRPr lang="de-DE"/>
          </a:p>
        </p:txBody>
      </p:sp>
    </p:spTree>
    <p:extLst>
      <p:ext uri="{BB962C8B-B14F-4D97-AF65-F5344CB8AC3E}">
        <p14:creationId xmlns:p14="http://schemas.microsoft.com/office/powerpoint/2010/main" val="466983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2D05C23-AE6E-44A3-8476-CFF07A3CC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8F514B20-64AA-6B10-C306-565B6A395D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D7C07C-54E7-62EF-FA81-8A47ADA867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10E9E2-D66B-4CAA-A04D-8FBE289C5F1C}" type="datetimeFigureOut">
              <a:rPr lang="de-DE" smtClean="0"/>
              <a:t>14.12.2023</a:t>
            </a:fld>
            <a:endParaRPr lang="de-DE"/>
          </a:p>
        </p:txBody>
      </p:sp>
      <p:sp>
        <p:nvSpPr>
          <p:cNvPr id="5" name="Fußzeilenplatzhalter 4">
            <a:extLst>
              <a:ext uri="{FF2B5EF4-FFF2-40B4-BE49-F238E27FC236}">
                <a16:creationId xmlns:a16="http://schemas.microsoft.com/office/drawing/2014/main" id="{0C18FBD9-544C-574D-7B41-0C7C63B49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1402A45-BE79-A3AC-B2E6-27581A56B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43CC7-6940-4B3C-849B-5B6F04BEDFB4}" type="slidenum">
              <a:rPr lang="de-DE" smtClean="0"/>
              <a:t>‹Nr.›</a:t>
            </a:fld>
            <a:endParaRPr lang="de-DE"/>
          </a:p>
        </p:txBody>
      </p:sp>
    </p:spTree>
    <p:extLst>
      <p:ext uri="{BB962C8B-B14F-4D97-AF65-F5344CB8AC3E}">
        <p14:creationId xmlns:p14="http://schemas.microsoft.com/office/powerpoint/2010/main" val="383081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318E7112-903F-46D2-8C6F-13BBF5C3ECEA}"/>
              </a:ext>
            </a:extLst>
          </p:cNvPr>
          <p:cNvPicPr>
            <a:picLocks noChangeAspect="1"/>
          </p:cNvPicPr>
          <p:nvPr/>
        </p:nvPicPr>
        <p:blipFill rotWithShape="1">
          <a:blip r:embed="rId2">
            <a:alphaModFix amt="70000"/>
          </a:blip>
          <a:srcRect t="7099" r="21064" b="11082"/>
          <a:stretch/>
        </p:blipFill>
        <p:spPr>
          <a:xfrm>
            <a:off x="1" y="1"/>
            <a:ext cx="12191999" cy="6857999"/>
          </a:xfrm>
          <a:prstGeom prst="rect">
            <a:avLst/>
          </a:prstGeom>
        </p:spPr>
      </p:pic>
      <p:sp>
        <p:nvSpPr>
          <p:cNvPr id="13" name="Textfeld 12">
            <a:extLst>
              <a:ext uri="{FF2B5EF4-FFF2-40B4-BE49-F238E27FC236}">
                <a16:creationId xmlns:a16="http://schemas.microsoft.com/office/drawing/2014/main" id="{4FD5968D-C81F-4198-9A13-C954689D644A}"/>
              </a:ext>
            </a:extLst>
          </p:cNvPr>
          <p:cNvSpPr txBox="1"/>
          <p:nvPr/>
        </p:nvSpPr>
        <p:spPr>
          <a:xfrm>
            <a:off x="6210300" y="797825"/>
            <a:ext cx="5626099" cy="5509200"/>
          </a:xfrm>
          <a:prstGeom prst="rect">
            <a:avLst/>
          </a:prstGeom>
          <a:solidFill>
            <a:schemeClr val="bg1">
              <a:alpha val="53000"/>
            </a:schemeClr>
          </a:solidFill>
        </p:spPr>
        <p:txBody>
          <a:bodyPr wrap="square" rtlCol="0">
            <a:spAutoFit/>
          </a:bodyPr>
          <a:lstStyle/>
          <a:p>
            <a:pPr algn="ctr"/>
            <a:r>
              <a:rPr lang="de-DE" sz="9600" b="1" dirty="0">
                <a:solidFill>
                  <a:schemeClr val="accent3">
                    <a:lumMod val="50000"/>
                  </a:schemeClr>
                </a:solidFill>
              </a:rPr>
              <a:t>Wahlfach</a:t>
            </a:r>
          </a:p>
          <a:p>
            <a:pPr algn="ctr"/>
            <a:endParaRPr lang="de-DE" sz="1600" b="1" dirty="0">
              <a:solidFill>
                <a:schemeClr val="accent3">
                  <a:lumMod val="75000"/>
                </a:schemeClr>
              </a:solidFill>
            </a:endParaRPr>
          </a:p>
          <a:p>
            <a:pPr algn="ctr"/>
            <a:r>
              <a:rPr lang="de-DE" sz="8000" b="1" dirty="0">
                <a:solidFill>
                  <a:schemeClr val="accent5">
                    <a:lumMod val="50000"/>
                  </a:schemeClr>
                </a:solidFill>
              </a:rPr>
              <a:t>Neuronale Netze - KI in der Medizin</a:t>
            </a:r>
          </a:p>
        </p:txBody>
      </p:sp>
    </p:spTree>
    <p:extLst>
      <p:ext uri="{BB962C8B-B14F-4D97-AF65-F5344CB8AC3E}">
        <p14:creationId xmlns:p14="http://schemas.microsoft.com/office/powerpoint/2010/main" val="539341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51063D9-76BA-4417-A9EE-C174C229EF91}"/>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funktioniert aber nun dieser Algorithmus?</a:t>
            </a:r>
          </a:p>
        </p:txBody>
      </p:sp>
      <p:sp>
        <p:nvSpPr>
          <p:cNvPr id="6" name="Rechteck 5">
            <a:extLst>
              <a:ext uri="{FF2B5EF4-FFF2-40B4-BE49-F238E27FC236}">
                <a16:creationId xmlns:a16="http://schemas.microsoft.com/office/drawing/2014/main" id="{071C3E1A-CD2F-4EF9-84FE-D4B4579680E0}"/>
              </a:ext>
            </a:extLst>
          </p:cNvPr>
          <p:cNvSpPr/>
          <p:nvPr/>
        </p:nvSpPr>
        <p:spPr>
          <a:xfrm>
            <a:off x="206375" y="3685259"/>
            <a:ext cx="2590800" cy="1130300"/>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Study </a:t>
            </a:r>
            <a:r>
              <a:rPr lang="de-DE" dirty="0" err="1">
                <a:solidFill>
                  <a:schemeClr val="tx1"/>
                </a:solidFill>
              </a:rPr>
              <a:t>the</a:t>
            </a:r>
            <a:r>
              <a:rPr lang="de-DE" dirty="0">
                <a:solidFill>
                  <a:schemeClr val="tx1"/>
                </a:solidFill>
              </a:rPr>
              <a:t> </a:t>
            </a:r>
            <a:r>
              <a:rPr lang="de-DE" dirty="0" err="1">
                <a:solidFill>
                  <a:schemeClr val="tx1"/>
                </a:solidFill>
              </a:rPr>
              <a:t>problem</a:t>
            </a:r>
            <a:endParaRPr lang="de-DE" dirty="0">
              <a:solidFill>
                <a:schemeClr val="tx1"/>
              </a:solidFill>
            </a:endParaRPr>
          </a:p>
          <a:p>
            <a:pPr algn="ctr"/>
            <a:r>
              <a:rPr lang="de-DE" sz="1400" dirty="0">
                <a:solidFill>
                  <a:schemeClr val="tx1"/>
                </a:solidFill>
              </a:rPr>
              <a:t>(z.B. Was ist das grundlegende Prinzip von Spam-Filtern?</a:t>
            </a:r>
          </a:p>
        </p:txBody>
      </p:sp>
      <p:sp>
        <p:nvSpPr>
          <p:cNvPr id="8" name="Rechteck 7">
            <a:extLst>
              <a:ext uri="{FF2B5EF4-FFF2-40B4-BE49-F238E27FC236}">
                <a16:creationId xmlns:a16="http://schemas.microsoft.com/office/drawing/2014/main" id="{31D80A69-E9A2-4A92-9779-FB9938256CD6}"/>
              </a:ext>
            </a:extLst>
          </p:cNvPr>
          <p:cNvSpPr/>
          <p:nvPr/>
        </p:nvSpPr>
        <p:spPr>
          <a:xfrm>
            <a:off x="3736975" y="3685259"/>
            <a:ext cx="2590800" cy="113030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Train </a:t>
            </a:r>
            <a:r>
              <a:rPr lang="de-DE" dirty="0" err="1">
                <a:solidFill>
                  <a:schemeClr val="tx1"/>
                </a:solidFill>
              </a:rPr>
              <a:t>Machine</a:t>
            </a:r>
            <a:r>
              <a:rPr lang="de-DE" dirty="0">
                <a:solidFill>
                  <a:schemeClr val="tx1"/>
                </a:solidFill>
              </a:rPr>
              <a:t> Learning </a:t>
            </a:r>
            <a:r>
              <a:rPr lang="de-DE" dirty="0" err="1">
                <a:solidFill>
                  <a:schemeClr val="tx1"/>
                </a:solidFill>
              </a:rPr>
              <a:t>algorithm</a:t>
            </a:r>
            <a:endParaRPr lang="de-DE" sz="1400" dirty="0">
              <a:solidFill>
                <a:schemeClr val="tx1"/>
              </a:solidFill>
            </a:endParaRPr>
          </a:p>
        </p:txBody>
      </p:sp>
      <p:cxnSp>
        <p:nvCxnSpPr>
          <p:cNvPr id="10" name="Gerade Verbindung mit Pfeil 9">
            <a:extLst>
              <a:ext uri="{FF2B5EF4-FFF2-40B4-BE49-F238E27FC236}">
                <a16:creationId xmlns:a16="http://schemas.microsoft.com/office/drawing/2014/main" id="{E6E7B76E-E65C-4D12-9F19-DDCA12B691E4}"/>
              </a:ext>
            </a:extLst>
          </p:cNvPr>
          <p:cNvCxnSpPr>
            <a:stCxn id="6" idx="3"/>
            <a:endCxn id="8" idx="1"/>
          </p:cNvCxnSpPr>
          <p:nvPr/>
        </p:nvCxnSpPr>
        <p:spPr>
          <a:xfrm>
            <a:off x="2797175" y="4250409"/>
            <a:ext cx="939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Flussdiagramm: Verzweigung 14">
            <a:extLst>
              <a:ext uri="{FF2B5EF4-FFF2-40B4-BE49-F238E27FC236}">
                <a16:creationId xmlns:a16="http://schemas.microsoft.com/office/drawing/2014/main" id="{EE3912E9-5B65-4F13-8050-29142B48CCD9}"/>
              </a:ext>
            </a:extLst>
          </p:cNvPr>
          <p:cNvSpPr/>
          <p:nvPr/>
        </p:nvSpPr>
        <p:spPr>
          <a:xfrm>
            <a:off x="9382125" y="3685259"/>
            <a:ext cx="2590800" cy="1130300"/>
          </a:xfrm>
          <a:prstGeom prst="flowChartDecision">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Evaluate</a:t>
            </a:r>
            <a:endParaRPr lang="de-DE" dirty="0"/>
          </a:p>
        </p:txBody>
      </p:sp>
      <p:cxnSp>
        <p:nvCxnSpPr>
          <p:cNvPr id="16" name="Gerade Verbindung mit Pfeil 15">
            <a:extLst>
              <a:ext uri="{FF2B5EF4-FFF2-40B4-BE49-F238E27FC236}">
                <a16:creationId xmlns:a16="http://schemas.microsoft.com/office/drawing/2014/main" id="{35F1985E-BD8E-44CF-844C-8EF070E70617}"/>
              </a:ext>
            </a:extLst>
          </p:cNvPr>
          <p:cNvCxnSpPr>
            <a:cxnSpLocks/>
            <a:stCxn id="8" idx="3"/>
            <a:endCxn id="15" idx="1"/>
          </p:cNvCxnSpPr>
          <p:nvPr/>
        </p:nvCxnSpPr>
        <p:spPr>
          <a:xfrm>
            <a:off x="6327775" y="4250409"/>
            <a:ext cx="30543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Verbinder: gewinkelt 20">
            <a:extLst>
              <a:ext uri="{FF2B5EF4-FFF2-40B4-BE49-F238E27FC236}">
                <a16:creationId xmlns:a16="http://schemas.microsoft.com/office/drawing/2014/main" id="{9D9661E6-5372-4BE9-AD53-8EFE86BB8FE7}"/>
              </a:ext>
            </a:extLst>
          </p:cNvPr>
          <p:cNvCxnSpPr>
            <a:cxnSpLocks/>
            <a:stCxn id="15" idx="2"/>
            <a:endCxn id="12" idx="3"/>
          </p:cNvCxnSpPr>
          <p:nvPr/>
        </p:nvCxnSpPr>
        <p:spPr>
          <a:xfrm rot="5400000">
            <a:off x="8479754" y="3727206"/>
            <a:ext cx="1109418" cy="328612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4" name="Grafik 23">
            <a:extLst>
              <a:ext uri="{FF2B5EF4-FFF2-40B4-BE49-F238E27FC236}">
                <a16:creationId xmlns:a16="http://schemas.microsoft.com/office/drawing/2014/main" id="{C0E967F5-542D-4AF6-96AE-84D3CABA7D0A}"/>
              </a:ext>
            </a:extLst>
          </p:cNvPr>
          <p:cNvPicPr>
            <a:picLocks noChangeAspect="1"/>
          </p:cNvPicPr>
          <p:nvPr/>
        </p:nvPicPr>
        <p:blipFill rotWithShape="1">
          <a:blip r:embed="rId2">
            <a:extLst>
              <a:ext uri="{28A0092B-C50C-407E-A947-70E740481C1C}">
                <a14:useLocalDpi xmlns:a14="http://schemas.microsoft.com/office/drawing/2010/main" val="0"/>
              </a:ext>
            </a:extLst>
          </a:blip>
          <a:srcRect l="81729" t="69845" r="9670" b="16564"/>
          <a:stretch/>
        </p:blipFill>
        <p:spPr>
          <a:xfrm>
            <a:off x="10815595" y="5108862"/>
            <a:ext cx="637562" cy="579963"/>
          </a:xfrm>
          <a:prstGeom prst="rect">
            <a:avLst/>
          </a:prstGeom>
        </p:spPr>
      </p:pic>
      <p:sp>
        <p:nvSpPr>
          <p:cNvPr id="26" name="Rechteck 25">
            <a:extLst>
              <a:ext uri="{FF2B5EF4-FFF2-40B4-BE49-F238E27FC236}">
                <a16:creationId xmlns:a16="http://schemas.microsoft.com/office/drawing/2014/main" id="{14274D15-B61F-4400-A8A1-48335F5B52FB}"/>
              </a:ext>
            </a:extLst>
          </p:cNvPr>
          <p:cNvSpPr/>
          <p:nvPr/>
        </p:nvSpPr>
        <p:spPr>
          <a:xfrm>
            <a:off x="9356725" y="721641"/>
            <a:ext cx="2590800" cy="113030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Launch!</a:t>
            </a:r>
            <a:endParaRPr lang="de-DE" sz="1400" dirty="0">
              <a:solidFill>
                <a:schemeClr val="tx1"/>
              </a:solidFill>
            </a:endParaRPr>
          </a:p>
        </p:txBody>
      </p:sp>
      <p:cxnSp>
        <p:nvCxnSpPr>
          <p:cNvPr id="27" name="Gerade Verbindung mit Pfeil 26">
            <a:extLst>
              <a:ext uri="{FF2B5EF4-FFF2-40B4-BE49-F238E27FC236}">
                <a16:creationId xmlns:a16="http://schemas.microsoft.com/office/drawing/2014/main" id="{1112341B-1491-4242-95D5-F76B2023CCA9}"/>
              </a:ext>
            </a:extLst>
          </p:cNvPr>
          <p:cNvCxnSpPr>
            <a:cxnSpLocks/>
            <a:stCxn id="15" idx="0"/>
            <a:endCxn id="26" idx="2"/>
          </p:cNvCxnSpPr>
          <p:nvPr/>
        </p:nvCxnSpPr>
        <p:spPr>
          <a:xfrm flipH="1" flipV="1">
            <a:off x="10652125" y="1851941"/>
            <a:ext cx="25400" cy="18333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Grafik 32">
            <a:extLst>
              <a:ext uri="{FF2B5EF4-FFF2-40B4-BE49-F238E27FC236}">
                <a16:creationId xmlns:a16="http://schemas.microsoft.com/office/drawing/2014/main" id="{670B5CFF-CA2E-4E71-B8A3-8EE981D6381B}"/>
              </a:ext>
            </a:extLst>
          </p:cNvPr>
          <p:cNvPicPr>
            <a:picLocks noChangeAspect="1"/>
          </p:cNvPicPr>
          <p:nvPr/>
        </p:nvPicPr>
        <p:blipFill rotWithShape="1">
          <a:blip r:embed="rId2">
            <a:extLst>
              <a:ext uri="{28A0092B-C50C-407E-A947-70E740481C1C}">
                <a14:useLocalDpi xmlns:a14="http://schemas.microsoft.com/office/drawing/2010/main" val="0"/>
              </a:ext>
            </a:extLst>
          </a:blip>
          <a:srcRect l="81811" t="27619" r="9910" b="58790"/>
          <a:stretch/>
        </p:blipFill>
        <p:spPr>
          <a:xfrm>
            <a:off x="10815595" y="2134516"/>
            <a:ext cx="613707" cy="579963"/>
          </a:xfrm>
          <a:prstGeom prst="rect">
            <a:avLst/>
          </a:prstGeom>
        </p:spPr>
      </p:pic>
      <p:cxnSp>
        <p:nvCxnSpPr>
          <p:cNvPr id="17" name="Gerade Verbindung mit Pfeil 16">
            <a:extLst>
              <a:ext uri="{FF2B5EF4-FFF2-40B4-BE49-F238E27FC236}">
                <a16:creationId xmlns:a16="http://schemas.microsoft.com/office/drawing/2014/main" id="{75AAE604-C867-4B10-B70E-89E6740B6B5D}"/>
              </a:ext>
            </a:extLst>
          </p:cNvPr>
          <p:cNvCxnSpPr>
            <a:cxnSpLocks/>
            <a:endCxn id="8" idx="0"/>
          </p:cNvCxnSpPr>
          <p:nvPr/>
        </p:nvCxnSpPr>
        <p:spPr>
          <a:xfrm>
            <a:off x="5032375" y="1928141"/>
            <a:ext cx="0" cy="17571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Grafik 3">
            <a:extLst>
              <a:ext uri="{FF2B5EF4-FFF2-40B4-BE49-F238E27FC236}">
                <a16:creationId xmlns:a16="http://schemas.microsoft.com/office/drawing/2014/main" id="{EDEBD68B-0413-467B-8061-7B227A1B4085}"/>
              </a:ext>
            </a:extLst>
          </p:cNvPr>
          <p:cNvPicPr>
            <a:picLocks noChangeAspect="1"/>
          </p:cNvPicPr>
          <p:nvPr/>
        </p:nvPicPr>
        <p:blipFill>
          <a:blip r:embed="rId3"/>
          <a:stretch>
            <a:fillRect/>
          </a:stretch>
        </p:blipFill>
        <p:spPr>
          <a:xfrm>
            <a:off x="4345896" y="556028"/>
            <a:ext cx="1724704" cy="1383660"/>
          </a:xfrm>
          <a:prstGeom prst="rect">
            <a:avLst/>
          </a:prstGeom>
        </p:spPr>
      </p:pic>
      <p:sp>
        <p:nvSpPr>
          <p:cNvPr id="12" name="Rechteck 11">
            <a:extLst>
              <a:ext uri="{FF2B5EF4-FFF2-40B4-BE49-F238E27FC236}">
                <a16:creationId xmlns:a16="http://schemas.microsoft.com/office/drawing/2014/main" id="{0773A673-561B-418A-8DE1-5B0555C30F9D}"/>
              </a:ext>
            </a:extLst>
          </p:cNvPr>
          <p:cNvSpPr/>
          <p:nvPr/>
        </p:nvSpPr>
        <p:spPr>
          <a:xfrm>
            <a:off x="4800600" y="5359827"/>
            <a:ext cx="2590800" cy="11303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Analyze </a:t>
            </a:r>
            <a:r>
              <a:rPr lang="de-DE" dirty="0" err="1">
                <a:solidFill>
                  <a:schemeClr val="tx1"/>
                </a:solidFill>
              </a:rPr>
              <a:t>errors</a:t>
            </a:r>
            <a:endParaRPr lang="de-DE" sz="1400" dirty="0">
              <a:solidFill>
                <a:schemeClr val="tx1"/>
              </a:solidFill>
            </a:endParaRPr>
          </a:p>
        </p:txBody>
      </p:sp>
      <p:cxnSp>
        <p:nvCxnSpPr>
          <p:cNvPr id="23" name="Verbinder: gewinkelt 22">
            <a:extLst>
              <a:ext uri="{FF2B5EF4-FFF2-40B4-BE49-F238E27FC236}">
                <a16:creationId xmlns:a16="http://schemas.microsoft.com/office/drawing/2014/main" id="{63BE5A4E-BD01-4AB7-B9B1-924367BED263}"/>
              </a:ext>
            </a:extLst>
          </p:cNvPr>
          <p:cNvCxnSpPr>
            <a:cxnSpLocks/>
            <a:stCxn id="12" idx="1"/>
            <a:endCxn id="6" idx="2"/>
          </p:cNvCxnSpPr>
          <p:nvPr/>
        </p:nvCxnSpPr>
        <p:spPr>
          <a:xfrm rot="10800000">
            <a:off x="1501776" y="4815559"/>
            <a:ext cx="3298825" cy="110941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19" name="Rechteck 18">
            <a:extLst>
              <a:ext uri="{FF2B5EF4-FFF2-40B4-BE49-F238E27FC236}">
                <a16:creationId xmlns:a16="http://schemas.microsoft.com/office/drawing/2014/main" id="{084685ED-12E9-4CFE-8A1E-3E2AC388214D}"/>
              </a:ext>
            </a:extLst>
          </p:cNvPr>
          <p:cNvSpPr/>
          <p:nvPr/>
        </p:nvSpPr>
        <p:spPr>
          <a:xfrm>
            <a:off x="6718300" y="721641"/>
            <a:ext cx="1990724" cy="1130300"/>
          </a:xfrm>
          <a:prstGeom prst="rect">
            <a:avLst/>
          </a:prstGeom>
          <a:solidFill>
            <a:srgbClr val="FFE5F8"/>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Update </a:t>
            </a:r>
            <a:r>
              <a:rPr lang="de-DE" dirty="0" err="1">
                <a:solidFill>
                  <a:schemeClr val="tx1"/>
                </a:solidFill>
              </a:rPr>
              <a:t>data</a:t>
            </a:r>
            <a:endParaRPr lang="de-DE" sz="1400" dirty="0">
              <a:solidFill>
                <a:schemeClr val="tx1"/>
              </a:solidFill>
            </a:endParaRPr>
          </a:p>
        </p:txBody>
      </p:sp>
      <p:cxnSp>
        <p:nvCxnSpPr>
          <p:cNvPr id="29" name="Gerade Verbindung mit Pfeil 28">
            <a:extLst>
              <a:ext uri="{FF2B5EF4-FFF2-40B4-BE49-F238E27FC236}">
                <a16:creationId xmlns:a16="http://schemas.microsoft.com/office/drawing/2014/main" id="{9E974E90-131C-480F-94B5-284AE2B18BE7}"/>
              </a:ext>
            </a:extLst>
          </p:cNvPr>
          <p:cNvCxnSpPr>
            <a:cxnSpLocks/>
            <a:stCxn id="26" idx="1"/>
            <a:endCxn id="19" idx="3"/>
          </p:cNvCxnSpPr>
          <p:nvPr/>
        </p:nvCxnSpPr>
        <p:spPr>
          <a:xfrm flipH="1">
            <a:off x="8709024" y="1286791"/>
            <a:ext cx="6477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Gerade Verbindung mit Pfeil 33">
            <a:extLst>
              <a:ext uri="{FF2B5EF4-FFF2-40B4-BE49-F238E27FC236}">
                <a16:creationId xmlns:a16="http://schemas.microsoft.com/office/drawing/2014/main" id="{EB2D5C52-3649-4808-9ED7-84D849078F68}"/>
              </a:ext>
            </a:extLst>
          </p:cNvPr>
          <p:cNvCxnSpPr>
            <a:cxnSpLocks/>
            <a:stCxn id="19" idx="1"/>
          </p:cNvCxnSpPr>
          <p:nvPr/>
        </p:nvCxnSpPr>
        <p:spPr>
          <a:xfrm flipH="1">
            <a:off x="5830349" y="1286791"/>
            <a:ext cx="8879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6" name="Grafik 55">
            <a:extLst>
              <a:ext uri="{FF2B5EF4-FFF2-40B4-BE49-F238E27FC236}">
                <a16:creationId xmlns:a16="http://schemas.microsoft.com/office/drawing/2014/main" id="{04D4E9E8-173D-4E89-A93E-C7307A6A04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45" b="96154" l="4167" r="97500">
                        <a14:foregroundMark x1="31667" y1="17133" x2="14583" y2="29021"/>
                        <a14:foregroundMark x1="14583" y1="29021" x2="11875" y2="58741"/>
                        <a14:foregroundMark x1="11875" y1="58741" x2="24167" y2="74476"/>
                        <a14:foregroundMark x1="24167" y1="74476" x2="59792" y2="84965"/>
                        <a14:foregroundMark x1="59792" y1="84965" x2="89583" y2="62937"/>
                        <a14:foregroundMark x1="89583" y1="62937" x2="89583" y2="45105"/>
                        <a14:foregroundMark x1="16458" y1="19930" x2="16458" y2="19930"/>
                        <a14:foregroundMark x1="14792" y1="21678" x2="3333" y2="39161"/>
                        <a14:foregroundMark x1="3333" y1="39161" x2="5000" y2="65035"/>
                        <a14:foregroundMark x1="5000" y1="65035" x2="17917" y2="83217"/>
                        <a14:foregroundMark x1="17917" y1="83217" x2="33750" y2="93706"/>
                        <a14:foregroundMark x1="33750" y1="93706" x2="49583" y2="96503"/>
                        <a14:foregroundMark x1="49583" y1="96503" x2="81250" y2="88112"/>
                        <a14:foregroundMark x1="81250" y1="88112" x2="93125" y2="70979"/>
                        <a14:foregroundMark x1="93125" y1="70979" x2="96875" y2="43357"/>
                        <a14:foregroundMark x1="96875" y1="43357" x2="87500" y2="22028"/>
                        <a14:foregroundMark x1="87500" y1="22028" x2="56458" y2="6294"/>
                        <a14:foregroundMark x1="56458" y1="6294" x2="41042" y2="5594"/>
                        <a14:foregroundMark x1="41042" y1="5594" x2="14167" y2="22378"/>
                        <a14:foregroundMark x1="6250" y1="59790" x2="6250" y2="40909"/>
                        <a14:foregroundMark x1="4583" y1="62587" x2="4167" y2="44406"/>
                        <a14:foregroundMark x1="52292" y1="17133" x2="35208" y2="36014"/>
                        <a14:foregroundMark x1="35208" y1="36014" x2="29167" y2="50000"/>
                        <a14:foregroundMark x1="52292" y1="50699" x2="42083" y2="63986"/>
                        <a14:foregroundMark x1="41875" y1="46853" x2="30208" y2="37063"/>
                        <a14:foregroundMark x1="29375" y1="59441" x2="44167" y2="48601"/>
                        <a14:foregroundMark x1="44167" y1="48601" x2="27500" y2="53846"/>
                        <a14:foregroundMark x1="27500" y1="53846" x2="8958" y2="45455"/>
                        <a14:foregroundMark x1="8958" y1="45455" x2="29792" y2="60140"/>
                        <a14:foregroundMark x1="29792" y1="60140" x2="74167" y2="49650"/>
                        <a14:foregroundMark x1="74167" y1="49650" x2="89375" y2="52797"/>
                        <a14:foregroundMark x1="89375" y1="52797" x2="72292" y2="49301"/>
                        <a14:foregroundMark x1="72292" y1="49301" x2="60625" y2="31818"/>
                        <a14:foregroundMark x1="60625" y1="31818" x2="59375" y2="31469"/>
                        <a14:foregroundMark x1="91667" y1="44056" x2="93958" y2="61189"/>
                        <a14:foregroundMark x1="53750" y1="89860" x2="38333" y2="91259"/>
                        <a14:foregroundMark x1="38333" y1="91259" x2="54583" y2="94755"/>
                        <a14:foregroundMark x1="54583" y1="94755" x2="69792" y2="90559"/>
                        <a14:foregroundMark x1="69792" y1="90559" x2="70625" y2="88811"/>
                        <a14:foregroundMark x1="58333" y1="95455" x2="42083" y2="93706"/>
                        <a14:foregroundMark x1="42083" y1="93706" x2="58958" y2="96503"/>
                        <a14:foregroundMark x1="58958" y1="96503" x2="59583" y2="96503"/>
                        <a14:foregroundMark x1="97500" y1="44755" x2="95833" y2="60140"/>
                      </a14:backgroundRemoval>
                    </a14:imgEffect>
                  </a14:imgLayer>
                </a14:imgProps>
              </a:ext>
            </a:extLst>
          </a:blip>
          <a:stretch>
            <a:fillRect/>
          </a:stretch>
        </p:blipFill>
        <p:spPr>
          <a:xfrm>
            <a:off x="6271381" y="1969532"/>
            <a:ext cx="3630689" cy="2163285"/>
          </a:xfrm>
          <a:prstGeom prst="rect">
            <a:avLst/>
          </a:prstGeom>
        </p:spPr>
      </p:pic>
      <p:pic>
        <p:nvPicPr>
          <p:cNvPr id="9" name="Grafik 8" descr="Ein Bild, das Licht enthält.&#10;&#10;Automatisch generierte Beschreibung">
            <a:extLst>
              <a:ext uri="{FF2B5EF4-FFF2-40B4-BE49-F238E27FC236}">
                <a16:creationId xmlns:a16="http://schemas.microsoft.com/office/drawing/2014/main" id="{898C3617-5242-4D89-8CA9-C0FA03023A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013387">
            <a:off x="1123362" y="569540"/>
            <a:ext cx="4962681" cy="5872994"/>
          </a:xfrm>
          <a:prstGeom prst="rect">
            <a:avLst/>
          </a:prstGeom>
        </p:spPr>
      </p:pic>
    </p:spTree>
    <p:extLst>
      <p:ext uri="{BB962C8B-B14F-4D97-AF65-F5344CB8AC3E}">
        <p14:creationId xmlns:p14="http://schemas.microsoft.com/office/powerpoint/2010/main" val="308206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C01351DE-1C69-47BA-A22D-8C071393EBB6}"/>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err="1"/>
              <a:t>Types</a:t>
            </a:r>
            <a:r>
              <a:rPr lang="de-DE" dirty="0"/>
              <a:t> of </a:t>
            </a:r>
            <a:r>
              <a:rPr lang="de-DE" dirty="0" err="1"/>
              <a:t>Machine</a:t>
            </a:r>
            <a:r>
              <a:rPr lang="de-DE" dirty="0"/>
              <a:t> Learning Systems</a:t>
            </a:r>
          </a:p>
        </p:txBody>
      </p:sp>
      <p:pic>
        <p:nvPicPr>
          <p:cNvPr id="5" name="Grafik 4">
            <a:extLst>
              <a:ext uri="{FF2B5EF4-FFF2-40B4-BE49-F238E27FC236}">
                <a16:creationId xmlns:a16="http://schemas.microsoft.com/office/drawing/2014/main" id="{6C7B484E-7222-4D9A-A5C5-CF3E9821B456}"/>
              </a:ext>
            </a:extLst>
          </p:cNvPr>
          <p:cNvPicPr>
            <a:picLocks noChangeAspect="1"/>
          </p:cNvPicPr>
          <p:nvPr/>
        </p:nvPicPr>
        <p:blipFill>
          <a:blip r:embed="rId2"/>
          <a:stretch>
            <a:fillRect/>
          </a:stretch>
        </p:blipFill>
        <p:spPr>
          <a:xfrm>
            <a:off x="1581174" y="664821"/>
            <a:ext cx="4263607" cy="3749034"/>
          </a:xfrm>
          <a:prstGeom prst="rect">
            <a:avLst/>
          </a:prstGeom>
        </p:spPr>
      </p:pic>
      <p:pic>
        <p:nvPicPr>
          <p:cNvPr id="6" name="Grafik 5">
            <a:extLst>
              <a:ext uri="{FF2B5EF4-FFF2-40B4-BE49-F238E27FC236}">
                <a16:creationId xmlns:a16="http://schemas.microsoft.com/office/drawing/2014/main" id="{129FC006-F2ED-4756-B68E-919229ABB6B2}"/>
              </a:ext>
            </a:extLst>
          </p:cNvPr>
          <p:cNvPicPr>
            <a:picLocks noChangeAspect="1"/>
          </p:cNvPicPr>
          <p:nvPr/>
        </p:nvPicPr>
        <p:blipFill>
          <a:blip r:embed="rId3"/>
          <a:stretch>
            <a:fillRect/>
          </a:stretch>
        </p:blipFill>
        <p:spPr>
          <a:xfrm>
            <a:off x="5987632" y="646359"/>
            <a:ext cx="4448175" cy="3897074"/>
          </a:xfrm>
          <a:prstGeom prst="rect">
            <a:avLst/>
          </a:prstGeom>
        </p:spPr>
      </p:pic>
      <p:pic>
        <p:nvPicPr>
          <p:cNvPr id="7" name="Grafik 6">
            <a:extLst>
              <a:ext uri="{FF2B5EF4-FFF2-40B4-BE49-F238E27FC236}">
                <a16:creationId xmlns:a16="http://schemas.microsoft.com/office/drawing/2014/main" id="{16572256-9073-49ED-BA6F-2D3C02A6533C}"/>
              </a:ext>
            </a:extLst>
          </p:cNvPr>
          <p:cNvPicPr>
            <a:picLocks noChangeAspect="1"/>
          </p:cNvPicPr>
          <p:nvPr/>
        </p:nvPicPr>
        <p:blipFill>
          <a:blip r:embed="rId4"/>
          <a:stretch>
            <a:fillRect/>
          </a:stretch>
        </p:blipFill>
        <p:spPr>
          <a:xfrm>
            <a:off x="3663163" y="4441436"/>
            <a:ext cx="4648938" cy="2416564"/>
          </a:xfrm>
          <a:prstGeom prst="rect">
            <a:avLst/>
          </a:prstGeom>
        </p:spPr>
      </p:pic>
      <p:sp>
        <p:nvSpPr>
          <p:cNvPr id="9" name="Ellipse 8">
            <a:extLst>
              <a:ext uri="{FF2B5EF4-FFF2-40B4-BE49-F238E27FC236}">
                <a16:creationId xmlns:a16="http://schemas.microsoft.com/office/drawing/2014/main" id="{D4EE448B-3E60-4742-8A71-494D83C60813}"/>
              </a:ext>
            </a:extLst>
          </p:cNvPr>
          <p:cNvSpPr/>
          <p:nvPr/>
        </p:nvSpPr>
        <p:spPr>
          <a:xfrm>
            <a:off x="5106200" y="2744209"/>
            <a:ext cx="1900816" cy="1799224"/>
          </a:xfrm>
          <a:prstGeom prst="ellipse">
            <a:avLst/>
          </a:prstGeom>
          <a:solidFill>
            <a:srgbClr val="7D7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500" dirty="0" err="1"/>
              <a:t>Machine</a:t>
            </a:r>
            <a:r>
              <a:rPr lang="de-DE" sz="2500" dirty="0"/>
              <a:t> Learning</a:t>
            </a:r>
          </a:p>
        </p:txBody>
      </p:sp>
    </p:spTree>
    <p:extLst>
      <p:ext uri="{BB962C8B-B14F-4D97-AF65-F5344CB8AC3E}">
        <p14:creationId xmlns:p14="http://schemas.microsoft.com/office/powerpoint/2010/main" val="374265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05DC34E-F2EE-4808-BEEB-A61CF8BA8606}"/>
              </a:ext>
            </a:extLst>
          </p:cNvPr>
          <p:cNvSpPr txBox="1"/>
          <p:nvPr/>
        </p:nvSpPr>
        <p:spPr>
          <a:xfrm>
            <a:off x="0" y="59934"/>
            <a:ext cx="12192000" cy="369332"/>
          </a:xfrm>
          <a:prstGeom prst="rect">
            <a:avLst/>
          </a:prstGeom>
          <a:solidFill>
            <a:srgbClr val="EFA7B8"/>
          </a:solidFill>
        </p:spPr>
        <p:txBody>
          <a:bodyPr wrap="square" rtlCol="0">
            <a:spAutoFit/>
          </a:bodyPr>
          <a:lstStyle/>
          <a:p>
            <a:pPr algn="ctr"/>
            <a:r>
              <a:rPr lang="de-DE" dirty="0" err="1"/>
              <a:t>Supervised</a:t>
            </a:r>
            <a:r>
              <a:rPr lang="de-DE" dirty="0"/>
              <a:t> Learning</a:t>
            </a:r>
          </a:p>
        </p:txBody>
      </p:sp>
      <p:pic>
        <p:nvPicPr>
          <p:cNvPr id="5" name="Grafik 4">
            <a:extLst>
              <a:ext uri="{FF2B5EF4-FFF2-40B4-BE49-F238E27FC236}">
                <a16:creationId xmlns:a16="http://schemas.microsoft.com/office/drawing/2014/main" id="{0180FB9D-3CD5-4B49-A911-AEBE0D4B0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08" y="813957"/>
            <a:ext cx="6984755" cy="2236092"/>
          </a:xfrm>
          <a:prstGeom prst="rect">
            <a:avLst/>
          </a:prstGeom>
        </p:spPr>
      </p:pic>
      <p:pic>
        <p:nvPicPr>
          <p:cNvPr id="7" name="Grafik 6">
            <a:extLst>
              <a:ext uri="{FF2B5EF4-FFF2-40B4-BE49-F238E27FC236}">
                <a16:creationId xmlns:a16="http://schemas.microsoft.com/office/drawing/2014/main" id="{B30A4544-8490-40B9-B5CA-E8E1BFCFC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08" y="3429000"/>
            <a:ext cx="6243505" cy="3173783"/>
          </a:xfrm>
          <a:prstGeom prst="rect">
            <a:avLst/>
          </a:prstGeom>
        </p:spPr>
      </p:pic>
      <p:pic>
        <p:nvPicPr>
          <p:cNvPr id="10" name="Grafik 9">
            <a:extLst>
              <a:ext uri="{FF2B5EF4-FFF2-40B4-BE49-F238E27FC236}">
                <a16:creationId xmlns:a16="http://schemas.microsoft.com/office/drawing/2014/main" id="{5C3E54C7-0BE6-4371-BFCD-9AC0C9C2441C}"/>
              </a:ext>
            </a:extLst>
          </p:cNvPr>
          <p:cNvPicPr>
            <a:picLocks noChangeAspect="1"/>
          </p:cNvPicPr>
          <p:nvPr/>
        </p:nvPicPr>
        <p:blipFill>
          <a:blip r:embed="rId4"/>
          <a:stretch>
            <a:fillRect/>
          </a:stretch>
        </p:blipFill>
        <p:spPr>
          <a:xfrm>
            <a:off x="7745943" y="949290"/>
            <a:ext cx="4446057" cy="1885128"/>
          </a:xfrm>
          <a:prstGeom prst="rect">
            <a:avLst/>
          </a:prstGeom>
        </p:spPr>
      </p:pic>
      <p:pic>
        <p:nvPicPr>
          <p:cNvPr id="11" name="Grafik 10">
            <a:extLst>
              <a:ext uri="{FF2B5EF4-FFF2-40B4-BE49-F238E27FC236}">
                <a16:creationId xmlns:a16="http://schemas.microsoft.com/office/drawing/2014/main" id="{3EBC937D-1ABE-4551-9479-3E530D3D784F}"/>
              </a:ext>
            </a:extLst>
          </p:cNvPr>
          <p:cNvPicPr>
            <a:picLocks noChangeAspect="1"/>
          </p:cNvPicPr>
          <p:nvPr/>
        </p:nvPicPr>
        <p:blipFill>
          <a:blip r:embed="rId5"/>
          <a:stretch>
            <a:fillRect/>
          </a:stretch>
        </p:blipFill>
        <p:spPr>
          <a:xfrm>
            <a:off x="8124670" y="4009813"/>
            <a:ext cx="3688602" cy="2466975"/>
          </a:xfrm>
          <a:prstGeom prst="rect">
            <a:avLst/>
          </a:prstGeom>
        </p:spPr>
      </p:pic>
      <p:sp>
        <p:nvSpPr>
          <p:cNvPr id="2" name="Textfeld 1">
            <a:extLst>
              <a:ext uri="{FF2B5EF4-FFF2-40B4-BE49-F238E27FC236}">
                <a16:creationId xmlns:a16="http://schemas.microsoft.com/office/drawing/2014/main" id="{A5EA0AF9-319F-4DE8-A09B-59AF64F26BB8}"/>
              </a:ext>
            </a:extLst>
          </p:cNvPr>
          <p:cNvSpPr txBox="1"/>
          <p:nvPr/>
        </p:nvSpPr>
        <p:spPr>
          <a:xfrm>
            <a:off x="779489" y="3319284"/>
            <a:ext cx="3458063" cy="369332"/>
          </a:xfrm>
          <a:prstGeom prst="rect">
            <a:avLst/>
          </a:prstGeom>
          <a:noFill/>
        </p:spPr>
        <p:txBody>
          <a:bodyPr wrap="none" rtlCol="0">
            <a:spAutoFit/>
          </a:bodyPr>
          <a:lstStyle/>
          <a:p>
            <a:r>
              <a:rPr lang="de-DE" dirty="0"/>
              <a:t>(z.B. Preis eines Gebrauchtwagens)</a:t>
            </a:r>
          </a:p>
        </p:txBody>
      </p:sp>
      <p:sp>
        <p:nvSpPr>
          <p:cNvPr id="4" name="Textfeld 3">
            <a:extLst>
              <a:ext uri="{FF2B5EF4-FFF2-40B4-BE49-F238E27FC236}">
                <a16:creationId xmlns:a16="http://schemas.microsoft.com/office/drawing/2014/main" id="{D9C5D287-AFD5-42CD-A17A-66D4F12F0137}"/>
              </a:ext>
            </a:extLst>
          </p:cNvPr>
          <p:cNvSpPr txBox="1"/>
          <p:nvPr/>
        </p:nvSpPr>
        <p:spPr>
          <a:xfrm>
            <a:off x="6497713" y="6107456"/>
            <a:ext cx="2991061" cy="369332"/>
          </a:xfrm>
          <a:prstGeom prst="rect">
            <a:avLst/>
          </a:prstGeom>
          <a:noFill/>
        </p:spPr>
        <p:txBody>
          <a:bodyPr wrap="square" rtlCol="0">
            <a:spAutoFit/>
          </a:bodyPr>
          <a:lstStyle/>
          <a:p>
            <a:r>
              <a:rPr lang="de-DE" dirty="0"/>
              <a:t>(z.B. gefahrene Kilometer)</a:t>
            </a:r>
          </a:p>
        </p:txBody>
      </p:sp>
    </p:spTree>
    <p:extLst>
      <p:ext uri="{BB962C8B-B14F-4D97-AF65-F5344CB8AC3E}">
        <p14:creationId xmlns:p14="http://schemas.microsoft.com/office/powerpoint/2010/main" val="4216534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111CB07-880C-4A15-A985-65779AF42AC5}"/>
              </a:ext>
            </a:extLst>
          </p:cNvPr>
          <p:cNvSpPr txBox="1"/>
          <p:nvPr/>
        </p:nvSpPr>
        <p:spPr>
          <a:xfrm>
            <a:off x="0" y="59934"/>
            <a:ext cx="12192000" cy="369332"/>
          </a:xfrm>
          <a:prstGeom prst="rect">
            <a:avLst/>
          </a:prstGeom>
          <a:solidFill>
            <a:srgbClr val="E3EEF1"/>
          </a:solidFill>
        </p:spPr>
        <p:txBody>
          <a:bodyPr wrap="square" rtlCol="0">
            <a:spAutoFit/>
          </a:bodyPr>
          <a:lstStyle/>
          <a:p>
            <a:pPr algn="ctr"/>
            <a:r>
              <a:rPr lang="de-DE" dirty="0" err="1"/>
              <a:t>Unsupervised</a:t>
            </a:r>
            <a:r>
              <a:rPr lang="de-DE" dirty="0"/>
              <a:t> Learning</a:t>
            </a:r>
          </a:p>
        </p:txBody>
      </p:sp>
      <p:pic>
        <p:nvPicPr>
          <p:cNvPr id="7" name="Grafik 6">
            <a:extLst>
              <a:ext uri="{FF2B5EF4-FFF2-40B4-BE49-F238E27FC236}">
                <a16:creationId xmlns:a16="http://schemas.microsoft.com/office/drawing/2014/main" id="{1CE1C60A-17D7-4F85-8CA8-870E1681D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49" y="947711"/>
            <a:ext cx="4900767" cy="2331267"/>
          </a:xfrm>
          <a:prstGeom prst="rect">
            <a:avLst/>
          </a:prstGeom>
        </p:spPr>
      </p:pic>
      <p:pic>
        <p:nvPicPr>
          <p:cNvPr id="9" name="Grafik 8">
            <a:extLst>
              <a:ext uri="{FF2B5EF4-FFF2-40B4-BE49-F238E27FC236}">
                <a16:creationId xmlns:a16="http://schemas.microsoft.com/office/drawing/2014/main" id="{02ACAB0B-4E93-4E06-9007-8C47B0AA5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322" y="799761"/>
            <a:ext cx="5439807" cy="2629239"/>
          </a:xfrm>
          <a:prstGeom prst="rect">
            <a:avLst/>
          </a:prstGeom>
        </p:spPr>
      </p:pic>
      <p:pic>
        <p:nvPicPr>
          <p:cNvPr id="13" name="Grafik 12" descr="Ein Bild, das Karte enthält.&#10;&#10;Automatisch generierte Beschreibung">
            <a:extLst>
              <a:ext uri="{FF2B5EF4-FFF2-40B4-BE49-F238E27FC236}">
                <a16:creationId xmlns:a16="http://schemas.microsoft.com/office/drawing/2014/main" id="{F7B503FC-5508-4AA5-80D4-C1217C77F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385" y="3553165"/>
            <a:ext cx="4925221" cy="3244902"/>
          </a:xfrm>
          <a:prstGeom prst="rect">
            <a:avLst/>
          </a:prstGeom>
        </p:spPr>
      </p:pic>
      <p:pic>
        <p:nvPicPr>
          <p:cNvPr id="15" name="Grafik 14">
            <a:extLst>
              <a:ext uri="{FF2B5EF4-FFF2-40B4-BE49-F238E27FC236}">
                <a16:creationId xmlns:a16="http://schemas.microsoft.com/office/drawing/2014/main" id="{370A9ECF-D6D5-491E-8F75-7967B7D13A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4699" y="3848137"/>
            <a:ext cx="6091075" cy="2944019"/>
          </a:xfrm>
          <a:prstGeom prst="rect">
            <a:avLst/>
          </a:prstGeom>
        </p:spPr>
      </p:pic>
      <p:cxnSp>
        <p:nvCxnSpPr>
          <p:cNvPr id="17" name="Gerade Verbindung mit Pfeil 16">
            <a:extLst>
              <a:ext uri="{FF2B5EF4-FFF2-40B4-BE49-F238E27FC236}">
                <a16:creationId xmlns:a16="http://schemas.microsoft.com/office/drawing/2014/main" id="{7D0D69F9-924B-40D5-92A4-D35225D6D537}"/>
              </a:ext>
            </a:extLst>
          </p:cNvPr>
          <p:cNvCxnSpPr>
            <a:cxnSpLocks/>
            <a:stCxn id="7" idx="3"/>
            <a:endCxn id="9" idx="1"/>
          </p:cNvCxnSpPr>
          <p:nvPr/>
        </p:nvCxnSpPr>
        <p:spPr>
          <a:xfrm>
            <a:off x="5148316" y="2113345"/>
            <a:ext cx="1079006" cy="1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6894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CDDB463-6C90-422F-B8B5-3563AE822806}"/>
              </a:ext>
            </a:extLst>
          </p:cNvPr>
          <p:cNvSpPr txBox="1"/>
          <p:nvPr/>
        </p:nvSpPr>
        <p:spPr>
          <a:xfrm>
            <a:off x="0" y="59934"/>
            <a:ext cx="12192000" cy="369332"/>
          </a:xfrm>
          <a:prstGeom prst="rect">
            <a:avLst/>
          </a:prstGeom>
          <a:solidFill>
            <a:srgbClr val="FCEDE0"/>
          </a:solidFill>
        </p:spPr>
        <p:txBody>
          <a:bodyPr wrap="square" rtlCol="0">
            <a:spAutoFit/>
          </a:bodyPr>
          <a:lstStyle/>
          <a:p>
            <a:pPr algn="ctr"/>
            <a:r>
              <a:rPr lang="de-DE" dirty="0"/>
              <a:t>Reinforcement Learning</a:t>
            </a:r>
          </a:p>
        </p:txBody>
      </p:sp>
      <p:pic>
        <p:nvPicPr>
          <p:cNvPr id="5" name="Grafik 4">
            <a:extLst>
              <a:ext uri="{FF2B5EF4-FFF2-40B4-BE49-F238E27FC236}">
                <a16:creationId xmlns:a16="http://schemas.microsoft.com/office/drawing/2014/main" id="{AFF4BF44-B422-4D08-A262-FC1498717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35" y="777238"/>
            <a:ext cx="7702270" cy="5509262"/>
          </a:xfrm>
          <a:prstGeom prst="rect">
            <a:avLst/>
          </a:prstGeom>
        </p:spPr>
      </p:pic>
      <p:pic>
        <p:nvPicPr>
          <p:cNvPr id="7" name="Grafik 6">
            <a:extLst>
              <a:ext uri="{FF2B5EF4-FFF2-40B4-BE49-F238E27FC236}">
                <a16:creationId xmlns:a16="http://schemas.microsoft.com/office/drawing/2014/main" id="{E8D8BD85-DCDB-4ACF-B2FA-A4D4429D1E8D}"/>
              </a:ext>
            </a:extLst>
          </p:cNvPr>
          <p:cNvPicPr>
            <a:picLocks noChangeAspect="1"/>
          </p:cNvPicPr>
          <p:nvPr/>
        </p:nvPicPr>
        <p:blipFill>
          <a:blip r:embed="rId3"/>
          <a:stretch>
            <a:fillRect/>
          </a:stretch>
        </p:blipFill>
        <p:spPr>
          <a:xfrm>
            <a:off x="7831805" y="2403853"/>
            <a:ext cx="4340110" cy="2256032"/>
          </a:xfrm>
          <a:prstGeom prst="rect">
            <a:avLst/>
          </a:prstGeom>
        </p:spPr>
      </p:pic>
    </p:spTree>
    <p:extLst>
      <p:ext uri="{BB962C8B-B14F-4D97-AF65-F5344CB8AC3E}">
        <p14:creationId xmlns:p14="http://schemas.microsoft.com/office/powerpoint/2010/main" val="101932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Person, gefliest enthält.&#10;&#10;Automatisch generierte Beschreibung">
            <a:extLst>
              <a:ext uri="{FF2B5EF4-FFF2-40B4-BE49-F238E27FC236}">
                <a16:creationId xmlns:a16="http://schemas.microsoft.com/office/drawing/2014/main" id="{0B35DE53-AC91-4628-B9BE-B6E1612F3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2861"/>
            <a:ext cx="12200459" cy="6100229"/>
          </a:xfrm>
          <a:prstGeom prst="rect">
            <a:avLst/>
          </a:prstGeom>
        </p:spPr>
      </p:pic>
      <p:sp>
        <p:nvSpPr>
          <p:cNvPr id="5" name="Textfeld 4">
            <a:extLst>
              <a:ext uri="{FF2B5EF4-FFF2-40B4-BE49-F238E27FC236}">
                <a16:creationId xmlns:a16="http://schemas.microsoft.com/office/drawing/2014/main" id="{1BAB7E5C-5A77-4262-9AFA-7DDDE315066A}"/>
              </a:ext>
            </a:extLst>
          </p:cNvPr>
          <p:cNvSpPr txBox="1"/>
          <p:nvPr/>
        </p:nvSpPr>
        <p:spPr>
          <a:xfrm>
            <a:off x="0" y="59934"/>
            <a:ext cx="12192000" cy="369332"/>
          </a:xfrm>
          <a:prstGeom prst="rect">
            <a:avLst/>
          </a:prstGeom>
          <a:solidFill>
            <a:srgbClr val="FCEDE0"/>
          </a:solidFill>
        </p:spPr>
        <p:txBody>
          <a:bodyPr wrap="square" rtlCol="0">
            <a:spAutoFit/>
          </a:bodyPr>
          <a:lstStyle/>
          <a:p>
            <a:pPr algn="ctr"/>
            <a:r>
              <a:rPr lang="de-DE" dirty="0"/>
              <a:t>Reinforcement Learning</a:t>
            </a:r>
          </a:p>
        </p:txBody>
      </p:sp>
    </p:spTree>
    <p:extLst>
      <p:ext uri="{BB962C8B-B14F-4D97-AF65-F5344CB8AC3E}">
        <p14:creationId xmlns:p14="http://schemas.microsoft.com/office/powerpoint/2010/main" val="2835511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C01351DE-1C69-47BA-A22D-8C071393EBB6}"/>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err="1"/>
              <a:t>Types</a:t>
            </a:r>
            <a:r>
              <a:rPr lang="de-DE" dirty="0"/>
              <a:t> of </a:t>
            </a:r>
            <a:r>
              <a:rPr lang="de-DE" dirty="0" err="1"/>
              <a:t>Machine</a:t>
            </a:r>
            <a:r>
              <a:rPr lang="de-DE" dirty="0"/>
              <a:t> Learning Systems</a:t>
            </a:r>
          </a:p>
        </p:txBody>
      </p:sp>
      <p:pic>
        <p:nvPicPr>
          <p:cNvPr id="5" name="Grafik 4">
            <a:extLst>
              <a:ext uri="{FF2B5EF4-FFF2-40B4-BE49-F238E27FC236}">
                <a16:creationId xmlns:a16="http://schemas.microsoft.com/office/drawing/2014/main" id="{6C7B484E-7222-4D9A-A5C5-CF3E9821B456}"/>
              </a:ext>
            </a:extLst>
          </p:cNvPr>
          <p:cNvPicPr>
            <a:picLocks noChangeAspect="1"/>
          </p:cNvPicPr>
          <p:nvPr/>
        </p:nvPicPr>
        <p:blipFill>
          <a:blip r:embed="rId2"/>
          <a:stretch>
            <a:fillRect/>
          </a:stretch>
        </p:blipFill>
        <p:spPr>
          <a:xfrm>
            <a:off x="1581174" y="664821"/>
            <a:ext cx="4263607" cy="3749034"/>
          </a:xfrm>
          <a:prstGeom prst="rect">
            <a:avLst/>
          </a:prstGeom>
        </p:spPr>
      </p:pic>
      <p:pic>
        <p:nvPicPr>
          <p:cNvPr id="6" name="Grafik 5">
            <a:extLst>
              <a:ext uri="{FF2B5EF4-FFF2-40B4-BE49-F238E27FC236}">
                <a16:creationId xmlns:a16="http://schemas.microsoft.com/office/drawing/2014/main" id="{129FC006-F2ED-4756-B68E-919229ABB6B2}"/>
              </a:ext>
            </a:extLst>
          </p:cNvPr>
          <p:cNvPicPr>
            <a:picLocks noChangeAspect="1"/>
          </p:cNvPicPr>
          <p:nvPr/>
        </p:nvPicPr>
        <p:blipFill>
          <a:blip r:embed="rId3"/>
          <a:stretch>
            <a:fillRect/>
          </a:stretch>
        </p:blipFill>
        <p:spPr>
          <a:xfrm>
            <a:off x="5987632" y="646359"/>
            <a:ext cx="4448175" cy="3897074"/>
          </a:xfrm>
          <a:prstGeom prst="rect">
            <a:avLst/>
          </a:prstGeom>
        </p:spPr>
      </p:pic>
      <p:pic>
        <p:nvPicPr>
          <p:cNvPr id="7" name="Grafik 6">
            <a:extLst>
              <a:ext uri="{FF2B5EF4-FFF2-40B4-BE49-F238E27FC236}">
                <a16:creationId xmlns:a16="http://schemas.microsoft.com/office/drawing/2014/main" id="{16572256-9073-49ED-BA6F-2D3C02A6533C}"/>
              </a:ext>
            </a:extLst>
          </p:cNvPr>
          <p:cNvPicPr>
            <a:picLocks noChangeAspect="1"/>
          </p:cNvPicPr>
          <p:nvPr/>
        </p:nvPicPr>
        <p:blipFill>
          <a:blip r:embed="rId4"/>
          <a:stretch>
            <a:fillRect/>
          </a:stretch>
        </p:blipFill>
        <p:spPr>
          <a:xfrm>
            <a:off x="3663163" y="4441436"/>
            <a:ext cx="4648938" cy="2416564"/>
          </a:xfrm>
          <a:prstGeom prst="rect">
            <a:avLst/>
          </a:prstGeom>
        </p:spPr>
      </p:pic>
      <p:sp>
        <p:nvSpPr>
          <p:cNvPr id="9" name="Ellipse 8">
            <a:extLst>
              <a:ext uri="{FF2B5EF4-FFF2-40B4-BE49-F238E27FC236}">
                <a16:creationId xmlns:a16="http://schemas.microsoft.com/office/drawing/2014/main" id="{D4EE448B-3E60-4742-8A71-494D83C60813}"/>
              </a:ext>
            </a:extLst>
          </p:cNvPr>
          <p:cNvSpPr/>
          <p:nvPr/>
        </p:nvSpPr>
        <p:spPr>
          <a:xfrm>
            <a:off x="5106200" y="2744209"/>
            <a:ext cx="1900816" cy="1799224"/>
          </a:xfrm>
          <a:prstGeom prst="ellipse">
            <a:avLst/>
          </a:prstGeom>
          <a:solidFill>
            <a:srgbClr val="7D7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500" dirty="0" err="1"/>
              <a:t>Machine</a:t>
            </a:r>
            <a:r>
              <a:rPr lang="de-DE" sz="2500" dirty="0"/>
              <a:t> Learning</a:t>
            </a:r>
          </a:p>
        </p:txBody>
      </p:sp>
    </p:spTree>
    <p:extLst>
      <p:ext uri="{BB962C8B-B14F-4D97-AF65-F5344CB8AC3E}">
        <p14:creationId xmlns:p14="http://schemas.microsoft.com/office/powerpoint/2010/main" val="213072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233537F-2463-479B-9D68-8515985AFF25}"/>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Wofür braucht man eigentlich </a:t>
            </a:r>
            <a:r>
              <a:rPr lang="de-DE" dirty="0" err="1"/>
              <a:t>Machine</a:t>
            </a:r>
            <a:r>
              <a:rPr lang="de-DE" dirty="0"/>
              <a:t> Learning in der Medizin?</a:t>
            </a:r>
          </a:p>
        </p:txBody>
      </p:sp>
      <p:pic>
        <p:nvPicPr>
          <p:cNvPr id="4" name="Grafik 3">
            <a:extLst>
              <a:ext uri="{FF2B5EF4-FFF2-40B4-BE49-F238E27FC236}">
                <a16:creationId xmlns:a16="http://schemas.microsoft.com/office/drawing/2014/main" id="{84C62E15-12B0-4881-8C39-A3EAB524719B}"/>
              </a:ext>
            </a:extLst>
          </p:cNvPr>
          <p:cNvPicPr>
            <a:picLocks noChangeAspect="1"/>
          </p:cNvPicPr>
          <p:nvPr/>
        </p:nvPicPr>
        <p:blipFill rotWithShape="1">
          <a:blip r:embed="rId2"/>
          <a:srcRect r="70476" b="41381"/>
          <a:stretch/>
        </p:blipFill>
        <p:spPr>
          <a:xfrm>
            <a:off x="268515" y="555879"/>
            <a:ext cx="3599543" cy="3406521"/>
          </a:xfrm>
          <a:prstGeom prst="rect">
            <a:avLst/>
          </a:prstGeom>
        </p:spPr>
      </p:pic>
      <p:pic>
        <p:nvPicPr>
          <p:cNvPr id="6" name="Grafik 5">
            <a:extLst>
              <a:ext uri="{FF2B5EF4-FFF2-40B4-BE49-F238E27FC236}">
                <a16:creationId xmlns:a16="http://schemas.microsoft.com/office/drawing/2014/main" id="{4B846E28-2A75-4F11-B6E8-602117D906F3}"/>
              </a:ext>
            </a:extLst>
          </p:cNvPr>
          <p:cNvPicPr>
            <a:picLocks noChangeAspect="1"/>
          </p:cNvPicPr>
          <p:nvPr/>
        </p:nvPicPr>
        <p:blipFill rotWithShape="1">
          <a:blip r:embed="rId2"/>
          <a:srcRect l="72917" t="1619" r="416" b="40947"/>
          <a:stretch/>
        </p:blipFill>
        <p:spPr>
          <a:xfrm>
            <a:off x="8831940" y="662072"/>
            <a:ext cx="3251200" cy="3337706"/>
          </a:xfrm>
          <a:prstGeom prst="rect">
            <a:avLst/>
          </a:prstGeom>
        </p:spPr>
      </p:pic>
      <p:pic>
        <p:nvPicPr>
          <p:cNvPr id="8" name="Grafik 7">
            <a:extLst>
              <a:ext uri="{FF2B5EF4-FFF2-40B4-BE49-F238E27FC236}">
                <a16:creationId xmlns:a16="http://schemas.microsoft.com/office/drawing/2014/main" id="{54F04AB2-0167-419F-B937-7BE0AC4935CD}"/>
              </a:ext>
            </a:extLst>
          </p:cNvPr>
          <p:cNvPicPr>
            <a:picLocks noChangeAspect="1"/>
          </p:cNvPicPr>
          <p:nvPr/>
        </p:nvPicPr>
        <p:blipFill rotWithShape="1">
          <a:blip r:embed="rId2"/>
          <a:srcRect l="37917" t="2623" r="35416" b="41691"/>
          <a:stretch/>
        </p:blipFill>
        <p:spPr>
          <a:xfrm>
            <a:off x="4821263" y="736663"/>
            <a:ext cx="3251201" cy="3236107"/>
          </a:xfrm>
          <a:prstGeom prst="rect">
            <a:avLst/>
          </a:prstGeom>
        </p:spPr>
      </p:pic>
      <p:sp>
        <p:nvSpPr>
          <p:cNvPr id="9" name="Textfeld 8">
            <a:extLst>
              <a:ext uri="{FF2B5EF4-FFF2-40B4-BE49-F238E27FC236}">
                <a16:creationId xmlns:a16="http://schemas.microsoft.com/office/drawing/2014/main" id="{14685C22-57E7-4310-A477-9A1FC3FE1E81}"/>
              </a:ext>
            </a:extLst>
          </p:cNvPr>
          <p:cNvSpPr txBox="1"/>
          <p:nvPr/>
        </p:nvSpPr>
        <p:spPr>
          <a:xfrm>
            <a:off x="1123805" y="4014583"/>
            <a:ext cx="1859933" cy="461665"/>
          </a:xfrm>
          <a:prstGeom prst="rect">
            <a:avLst/>
          </a:prstGeom>
          <a:noFill/>
        </p:spPr>
        <p:txBody>
          <a:bodyPr wrap="none" rtlCol="0">
            <a:spAutoFit/>
          </a:bodyPr>
          <a:lstStyle/>
          <a:p>
            <a:r>
              <a:rPr lang="de-DE" sz="2400" b="1" dirty="0"/>
              <a:t>Classification</a:t>
            </a:r>
          </a:p>
        </p:txBody>
      </p:sp>
      <p:sp>
        <p:nvSpPr>
          <p:cNvPr id="11" name="Textfeld 10">
            <a:extLst>
              <a:ext uri="{FF2B5EF4-FFF2-40B4-BE49-F238E27FC236}">
                <a16:creationId xmlns:a16="http://schemas.microsoft.com/office/drawing/2014/main" id="{C2956781-A99D-4D56-842B-509DB8E5F4BE}"/>
              </a:ext>
            </a:extLst>
          </p:cNvPr>
          <p:cNvSpPr txBox="1"/>
          <p:nvPr/>
        </p:nvSpPr>
        <p:spPr>
          <a:xfrm>
            <a:off x="9646449" y="4025755"/>
            <a:ext cx="1463029" cy="461665"/>
          </a:xfrm>
          <a:prstGeom prst="rect">
            <a:avLst/>
          </a:prstGeom>
          <a:noFill/>
        </p:spPr>
        <p:txBody>
          <a:bodyPr wrap="none" rtlCol="0">
            <a:spAutoFit/>
          </a:bodyPr>
          <a:lstStyle/>
          <a:p>
            <a:r>
              <a:rPr lang="de-DE" sz="2400" b="1" dirty="0"/>
              <a:t>Clustering</a:t>
            </a:r>
          </a:p>
        </p:txBody>
      </p:sp>
      <p:sp>
        <p:nvSpPr>
          <p:cNvPr id="13" name="Textfeld 12">
            <a:extLst>
              <a:ext uri="{FF2B5EF4-FFF2-40B4-BE49-F238E27FC236}">
                <a16:creationId xmlns:a16="http://schemas.microsoft.com/office/drawing/2014/main" id="{BA6B4467-431B-4979-8F30-259710086071}"/>
              </a:ext>
            </a:extLst>
          </p:cNvPr>
          <p:cNvSpPr txBox="1"/>
          <p:nvPr/>
        </p:nvSpPr>
        <p:spPr>
          <a:xfrm>
            <a:off x="5700835" y="4014582"/>
            <a:ext cx="1568122" cy="461665"/>
          </a:xfrm>
          <a:prstGeom prst="rect">
            <a:avLst/>
          </a:prstGeom>
          <a:noFill/>
        </p:spPr>
        <p:txBody>
          <a:bodyPr wrap="none" rtlCol="0">
            <a:spAutoFit/>
          </a:bodyPr>
          <a:lstStyle/>
          <a:p>
            <a:r>
              <a:rPr lang="de-DE" sz="2400" b="1" dirty="0"/>
              <a:t>Regression</a:t>
            </a:r>
          </a:p>
        </p:txBody>
      </p:sp>
      <p:sp>
        <p:nvSpPr>
          <p:cNvPr id="14" name="Geschweifte Klammer links 13">
            <a:extLst>
              <a:ext uri="{FF2B5EF4-FFF2-40B4-BE49-F238E27FC236}">
                <a16:creationId xmlns:a16="http://schemas.microsoft.com/office/drawing/2014/main" id="{57BF6F62-B465-4363-895F-07C3CA1BBA93}"/>
              </a:ext>
            </a:extLst>
          </p:cNvPr>
          <p:cNvSpPr/>
          <p:nvPr/>
        </p:nvSpPr>
        <p:spPr>
          <a:xfrm rot="16200000">
            <a:off x="2182735" y="2972115"/>
            <a:ext cx="129927" cy="34103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28D66215-2D52-4C39-BA82-996C3EDB8BDC}"/>
              </a:ext>
            </a:extLst>
          </p:cNvPr>
          <p:cNvSpPr txBox="1"/>
          <p:nvPr/>
        </p:nvSpPr>
        <p:spPr>
          <a:xfrm>
            <a:off x="420779" y="4971164"/>
            <a:ext cx="3867340" cy="400110"/>
          </a:xfrm>
          <a:prstGeom prst="rect">
            <a:avLst/>
          </a:prstGeom>
          <a:solidFill>
            <a:schemeClr val="accent2">
              <a:lumMod val="20000"/>
              <a:lumOff val="80000"/>
            </a:schemeClr>
          </a:solidFill>
        </p:spPr>
        <p:txBody>
          <a:bodyPr wrap="square" rtlCol="0">
            <a:spAutoFit/>
          </a:bodyPr>
          <a:lstStyle/>
          <a:p>
            <a:pPr algn="ctr"/>
            <a:r>
              <a:rPr lang="de-DE" sz="2000" dirty="0" err="1"/>
              <a:t>predicting</a:t>
            </a:r>
            <a:r>
              <a:rPr lang="de-DE" sz="2000" dirty="0"/>
              <a:t> </a:t>
            </a:r>
            <a:r>
              <a:rPr lang="de-DE" sz="2000" b="1" dirty="0" err="1"/>
              <a:t>classes</a:t>
            </a:r>
            <a:r>
              <a:rPr lang="de-DE" sz="2000" dirty="0"/>
              <a:t>:</a:t>
            </a:r>
          </a:p>
        </p:txBody>
      </p:sp>
      <p:sp>
        <p:nvSpPr>
          <p:cNvPr id="19" name="Textfeld 18">
            <a:extLst>
              <a:ext uri="{FF2B5EF4-FFF2-40B4-BE49-F238E27FC236}">
                <a16:creationId xmlns:a16="http://schemas.microsoft.com/office/drawing/2014/main" id="{5EF2BD97-1557-4BCD-885A-131825B375DA}"/>
              </a:ext>
            </a:extLst>
          </p:cNvPr>
          <p:cNvSpPr txBox="1"/>
          <p:nvPr/>
        </p:nvSpPr>
        <p:spPr>
          <a:xfrm>
            <a:off x="4741689" y="4992072"/>
            <a:ext cx="3524199" cy="400110"/>
          </a:xfrm>
          <a:prstGeom prst="rect">
            <a:avLst/>
          </a:prstGeom>
          <a:solidFill>
            <a:schemeClr val="accent5">
              <a:lumMod val="20000"/>
              <a:lumOff val="80000"/>
            </a:schemeClr>
          </a:solidFill>
        </p:spPr>
        <p:txBody>
          <a:bodyPr wrap="square" rtlCol="0">
            <a:spAutoFit/>
          </a:bodyPr>
          <a:lstStyle/>
          <a:p>
            <a:pPr algn="ctr"/>
            <a:r>
              <a:rPr lang="de-DE" sz="2000" dirty="0" err="1"/>
              <a:t>predicting</a:t>
            </a:r>
            <a:r>
              <a:rPr lang="de-DE" sz="2000" dirty="0"/>
              <a:t> </a:t>
            </a:r>
            <a:r>
              <a:rPr lang="de-DE" sz="2000" b="1" dirty="0" err="1"/>
              <a:t>values</a:t>
            </a:r>
            <a:r>
              <a:rPr lang="de-DE" sz="2000" b="1" dirty="0"/>
              <a:t>:</a:t>
            </a:r>
          </a:p>
        </p:txBody>
      </p:sp>
      <p:sp>
        <p:nvSpPr>
          <p:cNvPr id="21" name="Textfeld 20">
            <a:extLst>
              <a:ext uri="{FF2B5EF4-FFF2-40B4-BE49-F238E27FC236}">
                <a16:creationId xmlns:a16="http://schemas.microsoft.com/office/drawing/2014/main" id="{BC0737EE-5E58-4E94-886F-D57E21EE9AF3}"/>
              </a:ext>
            </a:extLst>
          </p:cNvPr>
          <p:cNvSpPr txBox="1"/>
          <p:nvPr/>
        </p:nvSpPr>
        <p:spPr>
          <a:xfrm>
            <a:off x="420778" y="5392182"/>
            <a:ext cx="3867341" cy="1015663"/>
          </a:xfrm>
          <a:prstGeom prst="rect">
            <a:avLst/>
          </a:prstGeom>
          <a:solidFill>
            <a:schemeClr val="accent2">
              <a:lumMod val="40000"/>
              <a:lumOff val="60000"/>
            </a:schemeClr>
          </a:solidFill>
        </p:spPr>
        <p:txBody>
          <a:bodyPr wrap="none" rtlCol="0">
            <a:spAutoFit/>
          </a:bodyPr>
          <a:lstStyle/>
          <a:p>
            <a:pPr marL="342900" indent="-342900">
              <a:buFont typeface="Arial" panose="020B0604020202020204" pitchFamily="34" charset="0"/>
              <a:buChar char="•"/>
            </a:pPr>
            <a:r>
              <a:rPr lang="de-DE" sz="2000" dirty="0"/>
              <a:t>Diagnosis: </a:t>
            </a:r>
            <a:r>
              <a:rPr lang="de-DE" sz="2000" dirty="0" err="1"/>
              <a:t>healthy</a:t>
            </a:r>
            <a:r>
              <a:rPr lang="de-DE" sz="2000" dirty="0"/>
              <a:t> vs. </a:t>
            </a:r>
            <a:r>
              <a:rPr lang="de-DE" sz="2000" dirty="0" err="1"/>
              <a:t>unhealthy</a:t>
            </a:r>
            <a:endParaRPr lang="de-DE" sz="2000" dirty="0"/>
          </a:p>
          <a:p>
            <a:pPr marL="342900" indent="-342900">
              <a:buFont typeface="Arial" panose="020B0604020202020204" pitchFamily="34" charset="0"/>
              <a:buChar char="•"/>
            </a:pPr>
            <a:r>
              <a:rPr lang="de-DE" sz="2000" dirty="0"/>
              <a:t>Disease </a:t>
            </a:r>
            <a:r>
              <a:rPr lang="de-DE" sz="2000" dirty="0" err="1"/>
              <a:t>classification</a:t>
            </a:r>
            <a:endParaRPr lang="de-DE" sz="2000" dirty="0"/>
          </a:p>
          <a:p>
            <a:pPr marL="342900" indent="-342900">
              <a:buFont typeface="Arial" panose="020B0604020202020204" pitchFamily="34" charset="0"/>
              <a:buChar char="•"/>
            </a:pPr>
            <a:r>
              <a:rPr lang="de-DE" sz="2000" dirty="0"/>
              <a:t>Tumor </a:t>
            </a:r>
            <a:r>
              <a:rPr lang="de-DE" sz="2000" dirty="0" err="1"/>
              <a:t>staging</a:t>
            </a:r>
            <a:endParaRPr lang="de-DE" sz="2000" dirty="0"/>
          </a:p>
        </p:txBody>
      </p:sp>
      <p:sp>
        <p:nvSpPr>
          <p:cNvPr id="23" name="Textfeld 22">
            <a:extLst>
              <a:ext uri="{FF2B5EF4-FFF2-40B4-BE49-F238E27FC236}">
                <a16:creationId xmlns:a16="http://schemas.microsoft.com/office/drawing/2014/main" id="{E22284FD-4E5B-41E0-AF2D-CEC48D2DBBF9}"/>
              </a:ext>
            </a:extLst>
          </p:cNvPr>
          <p:cNvSpPr txBox="1"/>
          <p:nvPr/>
        </p:nvSpPr>
        <p:spPr>
          <a:xfrm>
            <a:off x="4741688" y="5475805"/>
            <a:ext cx="3524199" cy="703687"/>
          </a:xfrm>
          <a:prstGeom prst="rect">
            <a:avLst/>
          </a:prstGeom>
          <a:solidFill>
            <a:schemeClr val="accent5">
              <a:lumMod val="40000"/>
              <a:lumOff val="60000"/>
            </a:schemeClr>
          </a:solidFill>
        </p:spPr>
        <p:txBody>
          <a:bodyPr wrap="square" rtlCol="0">
            <a:spAutoFit/>
          </a:bodyPr>
          <a:lstStyle/>
          <a:p>
            <a:pPr marL="342900" indent="-342900">
              <a:buFont typeface="Arial" panose="020B0604020202020204" pitchFamily="34" charset="0"/>
              <a:buChar char="•"/>
            </a:pPr>
            <a:r>
              <a:rPr lang="de-DE" sz="2000" dirty="0" err="1"/>
              <a:t>Clinial</a:t>
            </a:r>
            <a:r>
              <a:rPr lang="de-DE" sz="2000" dirty="0"/>
              <a:t> score </a:t>
            </a:r>
            <a:r>
              <a:rPr lang="de-DE" sz="2000" dirty="0" err="1"/>
              <a:t>prediction</a:t>
            </a:r>
            <a:endParaRPr lang="de-DE" sz="2000" dirty="0"/>
          </a:p>
          <a:p>
            <a:pPr marL="342900" indent="-342900">
              <a:buFont typeface="Arial" panose="020B0604020202020204" pitchFamily="34" charset="0"/>
              <a:buChar char="•"/>
            </a:pPr>
            <a:r>
              <a:rPr lang="de-DE" sz="2000" dirty="0"/>
              <a:t>Survival </a:t>
            </a:r>
            <a:r>
              <a:rPr lang="de-DE" sz="2000" dirty="0" err="1"/>
              <a:t>prediction</a:t>
            </a:r>
            <a:endParaRPr lang="de-DE" sz="2000" dirty="0"/>
          </a:p>
        </p:txBody>
      </p:sp>
      <p:sp>
        <p:nvSpPr>
          <p:cNvPr id="27" name="Geschweifte Klammer links 26">
            <a:extLst>
              <a:ext uri="{FF2B5EF4-FFF2-40B4-BE49-F238E27FC236}">
                <a16:creationId xmlns:a16="http://schemas.microsoft.com/office/drawing/2014/main" id="{C5C56D47-9786-4D2D-9911-D96FA6263BF3}"/>
              </a:ext>
            </a:extLst>
          </p:cNvPr>
          <p:cNvSpPr/>
          <p:nvPr/>
        </p:nvSpPr>
        <p:spPr>
          <a:xfrm rot="16200000">
            <a:off x="6381901" y="2973607"/>
            <a:ext cx="129927" cy="34103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 name="Geschweifte Klammer links 28">
            <a:extLst>
              <a:ext uri="{FF2B5EF4-FFF2-40B4-BE49-F238E27FC236}">
                <a16:creationId xmlns:a16="http://schemas.microsoft.com/office/drawing/2014/main" id="{25C1864A-8A94-4959-9D84-26E9B20D6BDB}"/>
              </a:ext>
            </a:extLst>
          </p:cNvPr>
          <p:cNvSpPr/>
          <p:nvPr/>
        </p:nvSpPr>
        <p:spPr>
          <a:xfrm rot="16200000">
            <a:off x="10253584" y="2917684"/>
            <a:ext cx="129927" cy="35192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1" name="Textfeld 30">
            <a:extLst>
              <a:ext uri="{FF2B5EF4-FFF2-40B4-BE49-F238E27FC236}">
                <a16:creationId xmlns:a16="http://schemas.microsoft.com/office/drawing/2014/main" id="{AD8D690F-423A-414C-8B86-9F5DE66B46D4}"/>
              </a:ext>
            </a:extLst>
          </p:cNvPr>
          <p:cNvSpPr txBox="1"/>
          <p:nvPr/>
        </p:nvSpPr>
        <p:spPr>
          <a:xfrm>
            <a:off x="8558941" y="5016205"/>
            <a:ext cx="3524199" cy="400110"/>
          </a:xfrm>
          <a:prstGeom prst="rect">
            <a:avLst/>
          </a:prstGeom>
          <a:solidFill>
            <a:schemeClr val="accent6">
              <a:lumMod val="20000"/>
              <a:lumOff val="80000"/>
            </a:schemeClr>
          </a:solidFill>
        </p:spPr>
        <p:txBody>
          <a:bodyPr wrap="square" rtlCol="0">
            <a:spAutoFit/>
          </a:bodyPr>
          <a:lstStyle/>
          <a:p>
            <a:pPr algn="ctr"/>
            <a:r>
              <a:rPr lang="de-DE" sz="2000" dirty="0" err="1"/>
              <a:t>predicting</a:t>
            </a:r>
            <a:r>
              <a:rPr lang="de-DE" sz="2000" dirty="0"/>
              <a:t> </a:t>
            </a:r>
            <a:r>
              <a:rPr lang="de-DE" sz="2000" b="1" dirty="0" err="1"/>
              <a:t>clustered</a:t>
            </a:r>
            <a:r>
              <a:rPr lang="de-DE" sz="2000" b="1" dirty="0"/>
              <a:t> </a:t>
            </a:r>
            <a:r>
              <a:rPr lang="de-DE" sz="2000" b="1" dirty="0" err="1"/>
              <a:t>data</a:t>
            </a:r>
            <a:r>
              <a:rPr lang="de-DE" sz="2000" b="1" dirty="0"/>
              <a:t>:</a:t>
            </a:r>
          </a:p>
        </p:txBody>
      </p:sp>
      <p:sp>
        <p:nvSpPr>
          <p:cNvPr id="33" name="Textfeld 32">
            <a:extLst>
              <a:ext uri="{FF2B5EF4-FFF2-40B4-BE49-F238E27FC236}">
                <a16:creationId xmlns:a16="http://schemas.microsoft.com/office/drawing/2014/main" id="{E18651DE-2396-4065-8F8B-827A232C764D}"/>
              </a:ext>
            </a:extLst>
          </p:cNvPr>
          <p:cNvSpPr txBox="1"/>
          <p:nvPr/>
        </p:nvSpPr>
        <p:spPr>
          <a:xfrm>
            <a:off x="8558941" y="5475805"/>
            <a:ext cx="3519212" cy="1015663"/>
          </a:xfrm>
          <a:prstGeom prst="rect">
            <a:avLst/>
          </a:prstGeom>
          <a:solidFill>
            <a:schemeClr val="accent6">
              <a:lumMod val="40000"/>
              <a:lumOff val="60000"/>
            </a:schemeClr>
          </a:solidFill>
        </p:spPr>
        <p:txBody>
          <a:bodyPr wrap="square" rtlCol="0">
            <a:spAutoFit/>
          </a:bodyPr>
          <a:lstStyle/>
          <a:p>
            <a:pPr marL="342900" indent="-342900">
              <a:buFont typeface="Arial" panose="020B0604020202020204" pitchFamily="34" charset="0"/>
              <a:buChar char="•"/>
            </a:pPr>
            <a:r>
              <a:rPr lang="de-DE" sz="2000" dirty="0"/>
              <a:t>Find </a:t>
            </a:r>
            <a:r>
              <a:rPr lang="de-DE" sz="2000" dirty="0" err="1"/>
              <a:t>similar</a:t>
            </a:r>
            <a:r>
              <a:rPr lang="de-DE" sz="2000" dirty="0"/>
              <a:t> </a:t>
            </a:r>
            <a:r>
              <a:rPr lang="de-DE" sz="2000" dirty="0" err="1"/>
              <a:t>patient</a:t>
            </a:r>
            <a:r>
              <a:rPr lang="de-DE" sz="2000" dirty="0"/>
              <a:t> </a:t>
            </a:r>
            <a:r>
              <a:rPr lang="de-DE" sz="2000" dirty="0" err="1"/>
              <a:t>cohorts</a:t>
            </a:r>
            <a:r>
              <a:rPr lang="de-DE" sz="2000" dirty="0"/>
              <a:t> in </a:t>
            </a:r>
            <a:r>
              <a:rPr lang="de-DE" sz="2000" dirty="0" err="1"/>
              <a:t>unlabeled</a:t>
            </a:r>
            <a:r>
              <a:rPr lang="de-DE" sz="2000" dirty="0"/>
              <a:t> </a:t>
            </a:r>
            <a:r>
              <a:rPr lang="de-DE" sz="2000" dirty="0" err="1"/>
              <a:t>data</a:t>
            </a:r>
            <a:endParaRPr lang="de-DE" sz="2000" dirty="0"/>
          </a:p>
          <a:p>
            <a:pPr marL="342900" indent="-342900">
              <a:buFont typeface="Arial" panose="020B0604020202020204" pitchFamily="34" charset="0"/>
              <a:buChar char="•"/>
            </a:pPr>
            <a:r>
              <a:rPr lang="de-DE" sz="2000" dirty="0" err="1"/>
              <a:t>Anomaly</a:t>
            </a:r>
            <a:r>
              <a:rPr lang="de-DE" sz="2000" dirty="0"/>
              <a:t> </a:t>
            </a:r>
            <a:r>
              <a:rPr lang="de-DE" sz="2000" dirty="0" err="1"/>
              <a:t>detection</a:t>
            </a:r>
            <a:endParaRPr lang="de-DE" sz="2000" dirty="0"/>
          </a:p>
        </p:txBody>
      </p:sp>
    </p:spTree>
    <p:extLst>
      <p:ext uri="{BB962C8B-B14F-4D97-AF65-F5344CB8AC3E}">
        <p14:creationId xmlns:p14="http://schemas.microsoft.com/office/powerpoint/2010/main" val="137722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FC45F7C-837D-43B2-88B4-D79AB342D304}"/>
              </a:ext>
            </a:extLst>
          </p:cNvPr>
          <p:cNvPicPr>
            <a:picLocks noChangeAspect="1"/>
          </p:cNvPicPr>
          <p:nvPr/>
        </p:nvPicPr>
        <p:blipFill>
          <a:blip r:embed="rId2"/>
          <a:stretch>
            <a:fillRect/>
          </a:stretch>
        </p:blipFill>
        <p:spPr>
          <a:xfrm>
            <a:off x="339827" y="737419"/>
            <a:ext cx="11512345" cy="6120581"/>
          </a:xfrm>
          <a:prstGeom prst="rect">
            <a:avLst/>
          </a:prstGeom>
        </p:spPr>
      </p:pic>
      <p:sp>
        <p:nvSpPr>
          <p:cNvPr id="4" name="Textfeld 3">
            <a:extLst>
              <a:ext uri="{FF2B5EF4-FFF2-40B4-BE49-F238E27FC236}">
                <a16:creationId xmlns:a16="http://schemas.microsoft.com/office/drawing/2014/main" id="{1028D15A-E003-4167-BF4E-FD230C7F10EA}"/>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Beispiel: Classification – </a:t>
            </a:r>
            <a:r>
              <a:rPr lang="de-DE" dirty="0" err="1"/>
              <a:t>skin</a:t>
            </a:r>
            <a:r>
              <a:rPr lang="de-DE" dirty="0"/>
              <a:t> </a:t>
            </a:r>
            <a:r>
              <a:rPr lang="de-DE" dirty="0" err="1"/>
              <a:t>lesions</a:t>
            </a:r>
            <a:r>
              <a:rPr lang="de-DE" dirty="0"/>
              <a:t> </a:t>
            </a:r>
            <a:r>
              <a:rPr lang="de-DE" dirty="0" err="1"/>
              <a:t>diagnosis</a:t>
            </a:r>
            <a:r>
              <a:rPr lang="de-DE" dirty="0"/>
              <a:t> – KI vs. Arzt</a:t>
            </a:r>
          </a:p>
        </p:txBody>
      </p:sp>
    </p:spTree>
    <p:extLst>
      <p:ext uri="{BB962C8B-B14F-4D97-AF65-F5344CB8AC3E}">
        <p14:creationId xmlns:p14="http://schemas.microsoft.com/office/powerpoint/2010/main" val="6129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1ED54EA-5E6A-4A23-B61C-B8ACD65A651B}"/>
              </a:ext>
            </a:extLst>
          </p:cNvPr>
          <p:cNvPicPr>
            <a:picLocks noChangeAspect="1"/>
          </p:cNvPicPr>
          <p:nvPr/>
        </p:nvPicPr>
        <p:blipFill rotWithShape="1">
          <a:blip r:embed="rId2"/>
          <a:srcRect t="899"/>
          <a:stretch/>
        </p:blipFill>
        <p:spPr>
          <a:xfrm>
            <a:off x="0" y="897623"/>
            <a:ext cx="12192000" cy="5171150"/>
          </a:xfrm>
          <a:prstGeom prst="rect">
            <a:avLst/>
          </a:prstGeom>
        </p:spPr>
      </p:pic>
      <p:sp>
        <p:nvSpPr>
          <p:cNvPr id="4" name="Textfeld 3">
            <a:extLst>
              <a:ext uri="{FF2B5EF4-FFF2-40B4-BE49-F238E27FC236}">
                <a16:creationId xmlns:a16="http://schemas.microsoft.com/office/drawing/2014/main" id="{4F3A3EAF-FF41-40C3-9D04-8F03CC0AE0CA}"/>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Beispiel: Regression – </a:t>
            </a:r>
            <a:r>
              <a:rPr lang="de-DE" dirty="0" err="1"/>
              <a:t>survival</a:t>
            </a:r>
            <a:r>
              <a:rPr lang="de-DE" dirty="0"/>
              <a:t> </a:t>
            </a:r>
            <a:r>
              <a:rPr lang="de-DE" dirty="0" err="1"/>
              <a:t>prediction</a:t>
            </a:r>
            <a:endParaRPr lang="de-DE" dirty="0"/>
          </a:p>
        </p:txBody>
      </p:sp>
    </p:spTree>
    <p:extLst>
      <p:ext uri="{BB962C8B-B14F-4D97-AF65-F5344CB8AC3E}">
        <p14:creationId xmlns:p14="http://schemas.microsoft.com/office/powerpoint/2010/main" val="1545982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292184E-52B2-9B64-150B-FF11EECD170F}"/>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Themen des Wahlfachs</a:t>
            </a:r>
          </a:p>
        </p:txBody>
      </p:sp>
      <p:sp>
        <p:nvSpPr>
          <p:cNvPr id="3" name="Textfeld 2">
            <a:extLst>
              <a:ext uri="{FF2B5EF4-FFF2-40B4-BE49-F238E27FC236}">
                <a16:creationId xmlns:a16="http://schemas.microsoft.com/office/drawing/2014/main" id="{4FC14C95-FB9F-D57A-6DDC-9BC4426D8960}"/>
              </a:ext>
            </a:extLst>
          </p:cNvPr>
          <p:cNvSpPr txBox="1"/>
          <p:nvPr/>
        </p:nvSpPr>
        <p:spPr>
          <a:xfrm>
            <a:off x="389744" y="884420"/>
            <a:ext cx="1620957" cy="369332"/>
          </a:xfrm>
          <a:prstGeom prst="rect">
            <a:avLst/>
          </a:prstGeom>
          <a:solidFill>
            <a:schemeClr val="accent5">
              <a:lumMod val="20000"/>
              <a:lumOff val="80000"/>
            </a:schemeClr>
          </a:solidFill>
        </p:spPr>
        <p:txBody>
          <a:bodyPr wrap="none" rtlCol="0">
            <a:spAutoFit/>
          </a:bodyPr>
          <a:lstStyle/>
          <a:p>
            <a:r>
              <a:rPr lang="de-DE" dirty="0"/>
              <a:t>So., 10.12.2023</a:t>
            </a:r>
          </a:p>
        </p:txBody>
      </p:sp>
      <p:sp>
        <p:nvSpPr>
          <p:cNvPr id="4" name="Textfeld 3">
            <a:extLst>
              <a:ext uri="{FF2B5EF4-FFF2-40B4-BE49-F238E27FC236}">
                <a16:creationId xmlns:a16="http://schemas.microsoft.com/office/drawing/2014/main" id="{5F54D22F-8028-088D-6EC1-C6EC4371D07F}"/>
              </a:ext>
            </a:extLst>
          </p:cNvPr>
          <p:cNvSpPr txBox="1"/>
          <p:nvPr/>
        </p:nvSpPr>
        <p:spPr>
          <a:xfrm>
            <a:off x="389744" y="1708906"/>
            <a:ext cx="1620957" cy="369332"/>
          </a:xfrm>
          <a:prstGeom prst="rect">
            <a:avLst/>
          </a:prstGeom>
          <a:solidFill>
            <a:schemeClr val="accent6">
              <a:lumMod val="20000"/>
              <a:lumOff val="80000"/>
            </a:schemeClr>
          </a:solidFill>
        </p:spPr>
        <p:txBody>
          <a:bodyPr wrap="none" rtlCol="0">
            <a:spAutoFit/>
          </a:bodyPr>
          <a:lstStyle/>
          <a:p>
            <a:r>
              <a:rPr lang="de-DE" dirty="0"/>
              <a:t>Sa., 16.12.2023</a:t>
            </a:r>
          </a:p>
        </p:txBody>
      </p:sp>
      <p:sp>
        <p:nvSpPr>
          <p:cNvPr id="5" name="Textfeld 4">
            <a:extLst>
              <a:ext uri="{FF2B5EF4-FFF2-40B4-BE49-F238E27FC236}">
                <a16:creationId xmlns:a16="http://schemas.microsoft.com/office/drawing/2014/main" id="{08BCF6F0-34E5-998F-192A-59A1894465FE}"/>
              </a:ext>
            </a:extLst>
          </p:cNvPr>
          <p:cNvSpPr txBox="1"/>
          <p:nvPr/>
        </p:nvSpPr>
        <p:spPr>
          <a:xfrm>
            <a:off x="384935" y="2533392"/>
            <a:ext cx="1632178" cy="369332"/>
          </a:xfrm>
          <a:prstGeom prst="rect">
            <a:avLst/>
          </a:prstGeom>
          <a:solidFill>
            <a:schemeClr val="accent4">
              <a:lumMod val="20000"/>
              <a:lumOff val="80000"/>
            </a:schemeClr>
          </a:solidFill>
        </p:spPr>
        <p:txBody>
          <a:bodyPr wrap="none" rtlCol="0">
            <a:spAutoFit/>
          </a:bodyPr>
          <a:lstStyle/>
          <a:p>
            <a:r>
              <a:rPr lang="de-DE" dirty="0"/>
              <a:t>So., 17.12.2023</a:t>
            </a:r>
          </a:p>
        </p:txBody>
      </p:sp>
      <p:sp>
        <p:nvSpPr>
          <p:cNvPr id="11" name="Textfeld 10">
            <a:extLst>
              <a:ext uri="{FF2B5EF4-FFF2-40B4-BE49-F238E27FC236}">
                <a16:creationId xmlns:a16="http://schemas.microsoft.com/office/drawing/2014/main" id="{DFD2D95D-477A-DD05-027B-81D497BFAF4F}"/>
              </a:ext>
            </a:extLst>
          </p:cNvPr>
          <p:cNvSpPr txBox="1"/>
          <p:nvPr/>
        </p:nvSpPr>
        <p:spPr>
          <a:xfrm>
            <a:off x="2550826" y="884420"/>
            <a:ext cx="9251430" cy="369332"/>
          </a:xfrm>
          <a:prstGeom prst="rect">
            <a:avLst/>
          </a:prstGeom>
          <a:solidFill>
            <a:schemeClr val="accent5">
              <a:lumMod val="20000"/>
              <a:lumOff val="80000"/>
            </a:schemeClr>
          </a:solidFill>
        </p:spPr>
        <p:txBody>
          <a:bodyPr wrap="square" rtlCol="0">
            <a:spAutoFit/>
          </a:bodyPr>
          <a:lstStyle/>
          <a:p>
            <a:r>
              <a:rPr lang="de-DE" dirty="0"/>
              <a:t>Crashkurs Python</a:t>
            </a:r>
          </a:p>
        </p:txBody>
      </p:sp>
      <p:sp>
        <p:nvSpPr>
          <p:cNvPr id="12" name="Textfeld 11">
            <a:extLst>
              <a:ext uri="{FF2B5EF4-FFF2-40B4-BE49-F238E27FC236}">
                <a16:creationId xmlns:a16="http://schemas.microsoft.com/office/drawing/2014/main" id="{E8DF1D7A-A43D-CDEA-6CD8-4917E1E322F6}"/>
              </a:ext>
            </a:extLst>
          </p:cNvPr>
          <p:cNvSpPr txBox="1"/>
          <p:nvPr/>
        </p:nvSpPr>
        <p:spPr>
          <a:xfrm>
            <a:off x="2550826" y="1708906"/>
            <a:ext cx="9251430" cy="369332"/>
          </a:xfrm>
          <a:prstGeom prst="rect">
            <a:avLst/>
          </a:prstGeom>
          <a:solidFill>
            <a:schemeClr val="accent6">
              <a:lumMod val="20000"/>
              <a:lumOff val="80000"/>
            </a:schemeClr>
          </a:solidFill>
        </p:spPr>
        <p:txBody>
          <a:bodyPr wrap="square" rtlCol="0">
            <a:spAutoFit/>
          </a:bodyPr>
          <a:lstStyle/>
          <a:p>
            <a:r>
              <a:rPr lang="de-DE" dirty="0"/>
              <a:t>Crashkurs </a:t>
            </a:r>
            <a:r>
              <a:rPr lang="de-DE" dirty="0" err="1"/>
              <a:t>Machine</a:t>
            </a:r>
            <a:r>
              <a:rPr lang="de-DE" dirty="0"/>
              <a:t> Learning</a:t>
            </a:r>
          </a:p>
        </p:txBody>
      </p:sp>
      <p:sp>
        <p:nvSpPr>
          <p:cNvPr id="13" name="Textfeld 12">
            <a:extLst>
              <a:ext uri="{FF2B5EF4-FFF2-40B4-BE49-F238E27FC236}">
                <a16:creationId xmlns:a16="http://schemas.microsoft.com/office/drawing/2014/main" id="{A3979B0C-6211-AD47-8BAD-0590C35B3B7F}"/>
              </a:ext>
            </a:extLst>
          </p:cNvPr>
          <p:cNvSpPr txBox="1"/>
          <p:nvPr/>
        </p:nvSpPr>
        <p:spPr>
          <a:xfrm>
            <a:off x="2550826" y="2533392"/>
            <a:ext cx="9251430" cy="369332"/>
          </a:xfrm>
          <a:prstGeom prst="rect">
            <a:avLst/>
          </a:prstGeom>
          <a:solidFill>
            <a:schemeClr val="accent4">
              <a:lumMod val="20000"/>
              <a:lumOff val="80000"/>
            </a:schemeClr>
          </a:solidFill>
        </p:spPr>
        <p:txBody>
          <a:bodyPr wrap="square" rtlCol="0">
            <a:spAutoFit/>
          </a:bodyPr>
          <a:lstStyle/>
          <a:p>
            <a:r>
              <a:rPr lang="de-DE" dirty="0"/>
              <a:t>Crashkurs Deep Learning</a:t>
            </a:r>
          </a:p>
        </p:txBody>
      </p:sp>
    </p:spTree>
    <p:extLst>
      <p:ext uri="{BB962C8B-B14F-4D97-AF65-F5344CB8AC3E}">
        <p14:creationId xmlns:p14="http://schemas.microsoft.com/office/powerpoint/2010/main" val="157653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F3A3EAF-FF41-40C3-9D04-8F03CC0AE0CA}"/>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Beispiel: Regression – </a:t>
            </a:r>
            <a:r>
              <a:rPr lang="de-DE" dirty="0" err="1"/>
              <a:t>survival</a:t>
            </a:r>
            <a:r>
              <a:rPr lang="de-DE" dirty="0"/>
              <a:t> </a:t>
            </a:r>
            <a:r>
              <a:rPr lang="de-DE" dirty="0" err="1"/>
              <a:t>prediction</a:t>
            </a:r>
            <a:endParaRPr lang="de-DE" dirty="0"/>
          </a:p>
        </p:txBody>
      </p:sp>
      <p:pic>
        <p:nvPicPr>
          <p:cNvPr id="3" name="Grafik 2">
            <a:extLst>
              <a:ext uri="{FF2B5EF4-FFF2-40B4-BE49-F238E27FC236}">
                <a16:creationId xmlns:a16="http://schemas.microsoft.com/office/drawing/2014/main" id="{DF2BE3A4-F2D8-499F-BC24-2F2BBD32015D}"/>
              </a:ext>
            </a:extLst>
          </p:cNvPr>
          <p:cNvPicPr>
            <a:picLocks noChangeAspect="1"/>
          </p:cNvPicPr>
          <p:nvPr/>
        </p:nvPicPr>
        <p:blipFill>
          <a:blip r:embed="rId2"/>
          <a:stretch>
            <a:fillRect/>
          </a:stretch>
        </p:blipFill>
        <p:spPr>
          <a:xfrm>
            <a:off x="660417" y="472099"/>
            <a:ext cx="10871166" cy="6325967"/>
          </a:xfrm>
          <a:prstGeom prst="rect">
            <a:avLst/>
          </a:prstGeom>
        </p:spPr>
      </p:pic>
    </p:spTree>
    <p:extLst>
      <p:ext uri="{BB962C8B-B14F-4D97-AF65-F5344CB8AC3E}">
        <p14:creationId xmlns:p14="http://schemas.microsoft.com/office/powerpoint/2010/main" val="3856492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5FAC087-468F-4391-AA27-3CC04579777D}"/>
              </a:ext>
            </a:extLst>
          </p:cNvPr>
          <p:cNvPicPr>
            <a:picLocks noChangeAspect="1"/>
          </p:cNvPicPr>
          <p:nvPr/>
        </p:nvPicPr>
        <p:blipFill>
          <a:blip r:embed="rId2"/>
          <a:stretch>
            <a:fillRect/>
          </a:stretch>
        </p:blipFill>
        <p:spPr>
          <a:xfrm>
            <a:off x="1666874" y="528236"/>
            <a:ext cx="9191625" cy="6329764"/>
          </a:xfrm>
          <a:prstGeom prst="rect">
            <a:avLst/>
          </a:prstGeom>
        </p:spPr>
      </p:pic>
      <p:sp>
        <p:nvSpPr>
          <p:cNvPr id="4" name="Textfeld 3">
            <a:extLst>
              <a:ext uri="{FF2B5EF4-FFF2-40B4-BE49-F238E27FC236}">
                <a16:creationId xmlns:a16="http://schemas.microsoft.com/office/drawing/2014/main" id="{168D52E6-8C56-4CB5-8BFC-B81F4A1B38CA}"/>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Komplexere Beispiele</a:t>
            </a:r>
          </a:p>
        </p:txBody>
      </p:sp>
    </p:spTree>
    <p:extLst>
      <p:ext uri="{BB962C8B-B14F-4D97-AF65-F5344CB8AC3E}">
        <p14:creationId xmlns:p14="http://schemas.microsoft.com/office/powerpoint/2010/main" val="3415539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46950E3-AD94-4384-A7E4-7C7EC4D017DA}"/>
              </a:ext>
            </a:extLst>
          </p:cNvPr>
          <p:cNvPicPr>
            <a:picLocks noChangeAspect="1"/>
          </p:cNvPicPr>
          <p:nvPr/>
        </p:nvPicPr>
        <p:blipFill>
          <a:blip r:embed="rId2"/>
          <a:stretch>
            <a:fillRect/>
          </a:stretch>
        </p:blipFill>
        <p:spPr>
          <a:xfrm>
            <a:off x="1093412" y="591973"/>
            <a:ext cx="10005175" cy="6266027"/>
          </a:xfrm>
          <a:prstGeom prst="rect">
            <a:avLst/>
          </a:prstGeom>
        </p:spPr>
      </p:pic>
      <p:sp>
        <p:nvSpPr>
          <p:cNvPr id="4" name="Textfeld 3">
            <a:extLst>
              <a:ext uri="{FF2B5EF4-FFF2-40B4-BE49-F238E27FC236}">
                <a16:creationId xmlns:a16="http://schemas.microsoft.com/office/drawing/2014/main" id="{536A6038-3045-4A4D-ADFE-6D95764AC9F5}"/>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Certified </a:t>
            </a:r>
            <a:r>
              <a:rPr lang="de-DE" dirty="0" err="1"/>
              <a:t>medical</a:t>
            </a:r>
            <a:r>
              <a:rPr lang="de-DE" dirty="0"/>
              <a:t> </a:t>
            </a:r>
            <a:r>
              <a:rPr lang="de-DE" dirty="0" err="1"/>
              <a:t>devices</a:t>
            </a:r>
            <a:r>
              <a:rPr lang="de-DE" dirty="0"/>
              <a:t> </a:t>
            </a:r>
            <a:r>
              <a:rPr lang="de-DE" dirty="0" err="1"/>
              <a:t>using</a:t>
            </a:r>
            <a:r>
              <a:rPr lang="de-DE" dirty="0"/>
              <a:t> AI</a:t>
            </a:r>
          </a:p>
        </p:txBody>
      </p:sp>
    </p:spTree>
    <p:extLst>
      <p:ext uri="{BB962C8B-B14F-4D97-AF65-F5344CB8AC3E}">
        <p14:creationId xmlns:p14="http://schemas.microsoft.com/office/powerpoint/2010/main" val="3774418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5733BF2-6F38-B821-EF67-5445E4A63336}"/>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Erfolgreiche AI Start-Ups in Deutschland</a:t>
            </a:r>
          </a:p>
        </p:txBody>
      </p:sp>
      <p:pic>
        <p:nvPicPr>
          <p:cNvPr id="5" name="Grafik 4">
            <a:extLst>
              <a:ext uri="{FF2B5EF4-FFF2-40B4-BE49-F238E27FC236}">
                <a16:creationId xmlns:a16="http://schemas.microsoft.com/office/drawing/2014/main" id="{C12C61C2-3FC3-3002-D2C9-BF8D70831196}"/>
              </a:ext>
            </a:extLst>
          </p:cNvPr>
          <p:cNvPicPr>
            <a:picLocks noChangeAspect="1"/>
          </p:cNvPicPr>
          <p:nvPr/>
        </p:nvPicPr>
        <p:blipFill>
          <a:blip r:embed="rId2"/>
          <a:stretch>
            <a:fillRect/>
          </a:stretch>
        </p:blipFill>
        <p:spPr>
          <a:xfrm>
            <a:off x="422323" y="465891"/>
            <a:ext cx="4719019" cy="2420973"/>
          </a:xfrm>
          <a:prstGeom prst="rect">
            <a:avLst/>
          </a:prstGeom>
        </p:spPr>
      </p:pic>
      <p:sp>
        <p:nvSpPr>
          <p:cNvPr id="9" name="Textfeld 8">
            <a:extLst>
              <a:ext uri="{FF2B5EF4-FFF2-40B4-BE49-F238E27FC236}">
                <a16:creationId xmlns:a16="http://schemas.microsoft.com/office/drawing/2014/main" id="{476ADFB4-887E-B0B2-6E06-A232D2B5A536}"/>
              </a:ext>
            </a:extLst>
          </p:cNvPr>
          <p:cNvSpPr txBox="1"/>
          <p:nvPr/>
        </p:nvSpPr>
        <p:spPr>
          <a:xfrm>
            <a:off x="146278" y="2948506"/>
            <a:ext cx="5271110" cy="369332"/>
          </a:xfrm>
          <a:prstGeom prst="rect">
            <a:avLst/>
          </a:prstGeom>
          <a:noFill/>
        </p:spPr>
        <p:txBody>
          <a:bodyPr wrap="square">
            <a:spAutoFit/>
          </a:bodyPr>
          <a:lstStyle/>
          <a:p>
            <a:pPr algn="ctr"/>
            <a:r>
              <a:rPr lang="de-DE" dirty="0"/>
              <a:t>Ada – Check Deine Gesundheit</a:t>
            </a:r>
          </a:p>
        </p:txBody>
      </p:sp>
      <p:pic>
        <p:nvPicPr>
          <p:cNvPr id="11" name="Grafik 10">
            <a:extLst>
              <a:ext uri="{FF2B5EF4-FFF2-40B4-BE49-F238E27FC236}">
                <a16:creationId xmlns:a16="http://schemas.microsoft.com/office/drawing/2014/main" id="{8BD45055-91BF-EE58-7001-1D15EEDAA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24" y="3416105"/>
            <a:ext cx="4719019" cy="2766321"/>
          </a:xfrm>
          <a:prstGeom prst="rect">
            <a:avLst/>
          </a:prstGeom>
        </p:spPr>
      </p:pic>
      <p:sp>
        <p:nvSpPr>
          <p:cNvPr id="15" name="Textfeld 14">
            <a:extLst>
              <a:ext uri="{FF2B5EF4-FFF2-40B4-BE49-F238E27FC236}">
                <a16:creationId xmlns:a16="http://schemas.microsoft.com/office/drawing/2014/main" id="{0F42C267-AF64-89F5-1769-89228B5FFD5C}"/>
              </a:ext>
            </a:extLst>
          </p:cNvPr>
          <p:cNvSpPr txBox="1"/>
          <p:nvPr/>
        </p:nvSpPr>
        <p:spPr>
          <a:xfrm>
            <a:off x="422323" y="6244068"/>
            <a:ext cx="4719019" cy="369332"/>
          </a:xfrm>
          <a:prstGeom prst="rect">
            <a:avLst/>
          </a:prstGeom>
          <a:noFill/>
        </p:spPr>
        <p:txBody>
          <a:bodyPr wrap="square">
            <a:spAutoFit/>
          </a:bodyPr>
          <a:lstStyle/>
          <a:p>
            <a:pPr algn="ctr"/>
            <a:r>
              <a:rPr lang="de-DE" dirty="0"/>
              <a:t>Kaia Health</a:t>
            </a:r>
          </a:p>
        </p:txBody>
      </p:sp>
      <p:pic>
        <p:nvPicPr>
          <p:cNvPr id="17" name="Grafik 16" descr="Ein Bild, das Karte enthält.&#10;&#10;Automatisch generierte Beschreibung">
            <a:extLst>
              <a:ext uri="{FF2B5EF4-FFF2-40B4-BE49-F238E27FC236}">
                <a16:creationId xmlns:a16="http://schemas.microsoft.com/office/drawing/2014/main" id="{3691D495-ACC4-C96F-8411-8C5335A91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276" y="456032"/>
            <a:ext cx="4842294" cy="2430832"/>
          </a:xfrm>
          <a:prstGeom prst="rect">
            <a:avLst/>
          </a:prstGeom>
        </p:spPr>
      </p:pic>
      <p:sp>
        <p:nvSpPr>
          <p:cNvPr id="21" name="Textfeld 20">
            <a:extLst>
              <a:ext uri="{FF2B5EF4-FFF2-40B4-BE49-F238E27FC236}">
                <a16:creationId xmlns:a16="http://schemas.microsoft.com/office/drawing/2014/main" id="{ED319A76-91E1-DC5C-3C62-964017DC4940}"/>
              </a:ext>
            </a:extLst>
          </p:cNvPr>
          <p:cNvSpPr txBox="1"/>
          <p:nvPr/>
        </p:nvSpPr>
        <p:spPr>
          <a:xfrm>
            <a:off x="6219276" y="2948506"/>
            <a:ext cx="4842294" cy="369332"/>
          </a:xfrm>
          <a:prstGeom prst="rect">
            <a:avLst/>
          </a:prstGeom>
          <a:noFill/>
        </p:spPr>
        <p:txBody>
          <a:bodyPr wrap="square">
            <a:spAutoFit/>
          </a:bodyPr>
          <a:lstStyle/>
          <a:p>
            <a:pPr algn="ctr"/>
            <a:r>
              <a:rPr lang="de-DE" dirty="0" err="1"/>
              <a:t>Aignostics</a:t>
            </a:r>
            <a:r>
              <a:rPr lang="de-DE" dirty="0"/>
              <a:t> GmbH</a:t>
            </a:r>
          </a:p>
        </p:txBody>
      </p:sp>
      <p:pic>
        <p:nvPicPr>
          <p:cNvPr id="23" name="Grafik 22">
            <a:extLst>
              <a:ext uri="{FF2B5EF4-FFF2-40B4-BE49-F238E27FC236}">
                <a16:creationId xmlns:a16="http://schemas.microsoft.com/office/drawing/2014/main" id="{B0256F31-050C-029E-547B-0A08C0961BB0}"/>
              </a:ext>
            </a:extLst>
          </p:cNvPr>
          <p:cNvPicPr>
            <a:picLocks noChangeAspect="1"/>
          </p:cNvPicPr>
          <p:nvPr/>
        </p:nvPicPr>
        <p:blipFill>
          <a:blip r:embed="rId5"/>
          <a:stretch>
            <a:fillRect/>
          </a:stretch>
        </p:blipFill>
        <p:spPr>
          <a:xfrm>
            <a:off x="6084869" y="3379480"/>
            <a:ext cx="5673676" cy="2903945"/>
          </a:xfrm>
          <a:prstGeom prst="rect">
            <a:avLst/>
          </a:prstGeom>
        </p:spPr>
      </p:pic>
      <p:sp>
        <p:nvSpPr>
          <p:cNvPr id="25" name="Textfeld 24">
            <a:extLst>
              <a:ext uri="{FF2B5EF4-FFF2-40B4-BE49-F238E27FC236}">
                <a16:creationId xmlns:a16="http://schemas.microsoft.com/office/drawing/2014/main" id="{AF411AEE-5C4F-BC00-C744-44CD1EE31C13}"/>
              </a:ext>
            </a:extLst>
          </p:cNvPr>
          <p:cNvSpPr txBox="1"/>
          <p:nvPr/>
        </p:nvSpPr>
        <p:spPr>
          <a:xfrm>
            <a:off x="6084868" y="6268052"/>
            <a:ext cx="5673677" cy="369332"/>
          </a:xfrm>
          <a:prstGeom prst="rect">
            <a:avLst/>
          </a:prstGeom>
          <a:noFill/>
        </p:spPr>
        <p:txBody>
          <a:bodyPr wrap="square">
            <a:spAutoFit/>
          </a:bodyPr>
          <a:lstStyle/>
          <a:p>
            <a:pPr algn="ctr"/>
            <a:r>
              <a:rPr lang="en-US" dirty="0"/>
              <a:t>Cara Care: IBS, FODMAP Tracker</a:t>
            </a:r>
          </a:p>
        </p:txBody>
      </p:sp>
    </p:spTree>
    <p:extLst>
      <p:ext uri="{BB962C8B-B14F-4D97-AF65-F5344CB8AC3E}">
        <p14:creationId xmlns:p14="http://schemas.microsoft.com/office/powerpoint/2010/main" val="3903516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C01351DE-1C69-47BA-A22D-8C071393EBB6}"/>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err="1"/>
              <a:t>Types</a:t>
            </a:r>
            <a:r>
              <a:rPr lang="de-DE" dirty="0"/>
              <a:t> of </a:t>
            </a:r>
            <a:r>
              <a:rPr lang="de-DE" dirty="0" err="1"/>
              <a:t>Machine</a:t>
            </a:r>
            <a:r>
              <a:rPr lang="de-DE" dirty="0"/>
              <a:t> Learning Systems</a:t>
            </a:r>
          </a:p>
        </p:txBody>
      </p:sp>
      <p:pic>
        <p:nvPicPr>
          <p:cNvPr id="5" name="Grafik 4">
            <a:extLst>
              <a:ext uri="{FF2B5EF4-FFF2-40B4-BE49-F238E27FC236}">
                <a16:creationId xmlns:a16="http://schemas.microsoft.com/office/drawing/2014/main" id="{6C7B484E-7222-4D9A-A5C5-CF3E9821B456}"/>
              </a:ext>
            </a:extLst>
          </p:cNvPr>
          <p:cNvPicPr>
            <a:picLocks noChangeAspect="1"/>
          </p:cNvPicPr>
          <p:nvPr/>
        </p:nvPicPr>
        <p:blipFill>
          <a:blip r:embed="rId2"/>
          <a:stretch>
            <a:fillRect/>
          </a:stretch>
        </p:blipFill>
        <p:spPr>
          <a:xfrm>
            <a:off x="1581174" y="664821"/>
            <a:ext cx="4263607" cy="3749034"/>
          </a:xfrm>
          <a:prstGeom prst="rect">
            <a:avLst/>
          </a:prstGeom>
        </p:spPr>
      </p:pic>
      <p:pic>
        <p:nvPicPr>
          <p:cNvPr id="6" name="Grafik 5">
            <a:extLst>
              <a:ext uri="{FF2B5EF4-FFF2-40B4-BE49-F238E27FC236}">
                <a16:creationId xmlns:a16="http://schemas.microsoft.com/office/drawing/2014/main" id="{129FC006-F2ED-4756-B68E-919229ABB6B2}"/>
              </a:ext>
            </a:extLst>
          </p:cNvPr>
          <p:cNvPicPr>
            <a:picLocks noChangeAspect="1"/>
          </p:cNvPicPr>
          <p:nvPr/>
        </p:nvPicPr>
        <p:blipFill>
          <a:blip r:embed="rId3"/>
          <a:stretch>
            <a:fillRect/>
          </a:stretch>
        </p:blipFill>
        <p:spPr>
          <a:xfrm>
            <a:off x="5987632" y="646359"/>
            <a:ext cx="4448175" cy="3897074"/>
          </a:xfrm>
          <a:prstGeom prst="rect">
            <a:avLst/>
          </a:prstGeom>
        </p:spPr>
      </p:pic>
      <p:pic>
        <p:nvPicPr>
          <p:cNvPr id="7" name="Grafik 6">
            <a:extLst>
              <a:ext uri="{FF2B5EF4-FFF2-40B4-BE49-F238E27FC236}">
                <a16:creationId xmlns:a16="http://schemas.microsoft.com/office/drawing/2014/main" id="{16572256-9073-49ED-BA6F-2D3C02A6533C}"/>
              </a:ext>
            </a:extLst>
          </p:cNvPr>
          <p:cNvPicPr>
            <a:picLocks noChangeAspect="1"/>
          </p:cNvPicPr>
          <p:nvPr/>
        </p:nvPicPr>
        <p:blipFill>
          <a:blip r:embed="rId4"/>
          <a:stretch>
            <a:fillRect/>
          </a:stretch>
        </p:blipFill>
        <p:spPr>
          <a:xfrm>
            <a:off x="3663163" y="4441436"/>
            <a:ext cx="4648938" cy="2416564"/>
          </a:xfrm>
          <a:prstGeom prst="rect">
            <a:avLst/>
          </a:prstGeom>
        </p:spPr>
      </p:pic>
      <p:sp>
        <p:nvSpPr>
          <p:cNvPr id="9" name="Ellipse 8">
            <a:extLst>
              <a:ext uri="{FF2B5EF4-FFF2-40B4-BE49-F238E27FC236}">
                <a16:creationId xmlns:a16="http://schemas.microsoft.com/office/drawing/2014/main" id="{D4EE448B-3E60-4742-8A71-494D83C60813}"/>
              </a:ext>
            </a:extLst>
          </p:cNvPr>
          <p:cNvSpPr/>
          <p:nvPr/>
        </p:nvSpPr>
        <p:spPr>
          <a:xfrm>
            <a:off x="5106200" y="2744209"/>
            <a:ext cx="1900816" cy="1799224"/>
          </a:xfrm>
          <a:prstGeom prst="ellipse">
            <a:avLst/>
          </a:prstGeom>
          <a:solidFill>
            <a:srgbClr val="7D7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500" dirty="0" err="1"/>
              <a:t>Machine</a:t>
            </a:r>
            <a:r>
              <a:rPr lang="de-DE" sz="2500" dirty="0"/>
              <a:t> Learning</a:t>
            </a:r>
          </a:p>
        </p:txBody>
      </p:sp>
    </p:spTree>
    <p:extLst>
      <p:ext uri="{BB962C8B-B14F-4D97-AF65-F5344CB8AC3E}">
        <p14:creationId xmlns:p14="http://schemas.microsoft.com/office/powerpoint/2010/main" val="2657932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874B7A5-EC4A-5434-8705-86F22E59FAFA}"/>
              </a:ext>
            </a:extLst>
          </p:cNvPr>
          <p:cNvPicPr>
            <a:picLocks noChangeAspect="1"/>
          </p:cNvPicPr>
          <p:nvPr/>
        </p:nvPicPr>
        <p:blipFill>
          <a:blip r:embed="rId2"/>
          <a:stretch>
            <a:fillRect/>
          </a:stretch>
        </p:blipFill>
        <p:spPr>
          <a:xfrm>
            <a:off x="2430561" y="435373"/>
            <a:ext cx="7330877" cy="6422627"/>
          </a:xfrm>
          <a:prstGeom prst="rect">
            <a:avLst/>
          </a:prstGeom>
        </p:spPr>
      </p:pic>
      <p:sp>
        <p:nvSpPr>
          <p:cNvPr id="3" name="Textfeld 2">
            <a:extLst>
              <a:ext uri="{FF2B5EF4-FFF2-40B4-BE49-F238E27FC236}">
                <a16:creationId xmlns:a16="http://schemas.microsoft.com/office/drawing/2014/main" id="{54EC7EB7-FDBE-995F-88DB-70DB13F076BA}"/>
              </a:ext>
            </a:extLst>
          </p:cNvPr>
          <p:cNvSpPr txBox="1"/>
          <p:nvPr/>
        </p:nvSpPr>
        <p:spPr>
          <a:xfrm>
            <a:off x="0" y="59934"/>
            <a:ext cx="12192000" cy="369332"/>
          </a:xfrm>
          <a:prstGeom prst="rect">
            <a:avLst/>
          </a:prstGeom>
          <a:solidFill>
            <a:srgbClr val="EFA7B8"/>
          </a:solidFill>
        </p:spPr>
        <p:txBody>
          <a:bodyPr wrap="square" rtlCol="0">
            <a:spAutoFit/>
          </a:bodyPr>
          <a:lstStyle/>
          <a:p>
            <a:pPr algn="ctr"/>
            <a:r>
              <a:rPr lang="de-DE" dirty="0" err="1"/>
              <a:t>Supervised</a:t>
            </a:r>
            <a:r>
              <a:rPr lang="de-DE" dirty="0"/>
              <a:t> Learning</a:t>
            </a:r>
          </a:p>
        </p:txBody>
      </p:sp>
    </p:spTree>
    <p:extLst>
      <p:ext uri="{BB962C8B-B14F-4D97-AF65-F5344CB8AC3E}">
        <p14:creationId xmlns:p14="http://schemas.microsoft.com/office/powerpoint/2010/main" val="408652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Diagramm, Text, Karte enthält.&#10;&#10;Automatisch generierte Beschreibung">
            <a:extLst>
              <a:ext uri="{FF2B5EF4-FFF2-40B4-BE49-F238E27FC236}">
                <a16:creationId xmlns:a16="http://schemas.microsoft.com/office/drawing/2014/main" id="{2C2F5B90-A552-2E75-B8E3-AFD402189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27" y="0"/>
            <a:ext cx="10999755" cy="6858000"/>
          </a:xfrm>
          <a:prstGeom prst="rect">
            <a:avLst/>
          </a:prstGeom>
        </p:spPr>
      </p:pic>
      <p:sp>
        <p:nvSpPr>
          <p:cNvPr id="8" name="Rechteck 7">
            <a:extLst>
              <a:ext uri="{FF2B5EF4-FFF2-40B4-BE49-F238E27FC236}">
                <a16:creationId xmlns:a16="http://schemas.microsoft.com/office/drawing/2014/main" id="{227A3B04-0994-6169-7AC8-58AF145137AC}"/>
              </a:ext>
            </a:extLst>
          </p:cNvPr>
          <p:cNvSpPr/>
          <p:nvPr/>
        </p:nvSpPr>
        <p:spPr>
          <a:xfrm>
            <a:off x="8775032" y="304800"/>
            <a:ext cx="2820845" cy="753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Ein Bild, das Grafiken, Schrift, Logo, Grafikdesign enthält.&#10;&#10;Automatisch generierte Beschreibung">
            <a:extLst>
              <a:ext uri="{FF2B5EF4-FFF2-40B4-BE49-F238E27FC236}">
                <a16:creationId xmlns:a16="http://schemas.microsoft.com/office/drawing/2014/main" id="{64450C1F-00DC-B2F6-EB64-7A083FD3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906" y="88277"/>
            <a:ext cx="3326016" cy="1187023"/>
          </a:xfrm>
          <a:prstGeom prst="rect">
            <a:avLst/>
          </a:prstGeom>
        </p:spPr>
      </p:pic>
    </p:spTree>
    <p:extLst>
      <p:ext uri="{BB962C8B-B14F-4D97-AF65-F5344CB8AC3E}">
        <p14:creationId xmlns:p14="http://schemas.microsoft.com/office/powerpoint/2010/main" val="1576313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CE9D966-2C7B-A9D2-A973-6FD62C1B2733}"/>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Die grundlegende </a:t>
            </a:r>
            <a:r>
              <a:rPr lang="de-DE" dirty="0" err="1"/>
              <a:t>scikit-learn</a:t>
            </a:r>
            <a:r>
              <a:rPr lang="de-DE" dirty="0"/>
              <a:t> Syntax</a:t>
            </a:r>
          </a:p>
        </p:txBody>
      </p:sp>
      <p:pic>
        <p:nvPicPr>
          <p:cNvPr id="4" name="Grafik 3">
            <a:extLst>
              <a:ext uri="{FF2B5EF4-FFF2-40B4-BE49-F238E27FC236}">
                <a16:creationId xmlns:a16="http://schemas.microsoft.com/office/drawing/2014/main" id="{E104514C-3998-6E39-305F-27EBFC2B64A3}"/>
              </a:ext>
            </a:extLst>
          </p:cNvPr>
          <p:cNvPicPr>
            <a:picLocks noChangeAspect="1"/>
          </p:cNvPicPr>
          <p:nvPr/>
        </p:nvPicPr>
        <p:blipFill rotWithShape="1">
          <a:blip r:embed="rId2"/>
          <a:srcRect r="46469"/>
          <a:stretch/>
        </p:blipFill>
        <p:spPr>
          <a:xfrm>
            <a:off x="318326" y="1664993"/>
            <a:ext cx="5777674" cy="3528014"/>
          </a:xfrm>
          <a:prstGeom prst="rect">
            <a:avLst/>
          </a:prstGeom>
        </p:spPr>
      </p:pic>
      <p:sp>
        <p:nvSpPr>
          <p:cNvPr id="6" name="Textfeld 5">
            <a:extLst>
              <a:ext uri="{FF2B5EF4-FFF2-40B4-BE49-F238E27FC236}">
                <a16:creationId xmlns:a16="http://schemas.microsoft.com/office/drawing/2014/main" id="{395AB046-1D4E-47A9-4081-CBCED72B8469}"/>
              </a:ext>
            </a:extLst>
          </p:cNvPr>
          <p:cNvSpPr txBox="1"/>
          <p:nvPr/>
        </p:nvSpPr>
        <p:spPr>
          <a:xfrm>
            <a:off x="6520290" y="1247535"/>
            <a:ext cx="5353385" cy="369332"/>
          </a:xfrm>
          <a:prstGeom prst="rect">
            <a:avLst/>
          </a:prstGeom>
          <a:solidFill>
            <a:schemeClr val="accent6">
              <a:lumMod val="20000"/>
              <a:lumOff val="80000"/>
            </a:schemeClr>
          </a:solidFill>
        </p:spPr>
        <p:txBody>
          <a:bodyPr wrap="square" rtlCol="0">
            <a:spAutoFit/>
          </a:bodyPr>
          <a:lstStyle/>
          <a:p>
            <a:pPr algn="ctr"/>
            <a:r>
              <a:rPr lang="de-DE" dirty="0" err="1"/>
              <a:t>Build</a:t>
            </a:r>
            <a:r>
              <a:rPr lang="de-DE" dirty="0"/>
              <a:t> a </a:t>
            </a:r>
            <a:r>
              <a:rPr lang="de-DE" dirty="0" err="1"/>
              <a:t>model</a:t>
            </a:r>
            <a:endParaRPr lang="de-DE" dirty="0"/>
          </a:p>
        </p:txBody>
      </p:sp>
      <p:sp>
        <p:nvSpPr>
          <p:cNvPr id="7" name="Textfeld 6">
            <a:extLst>
              <a:ext uri="{FF2B5EF4-FFF2-40B4-BE49-F238E27FC236}">
                <a16:creationId xmlns:a16="http://schemas.microsoft.com/office/drawing/2014/main" id="{7547D8B8-DF6F-B27D-A119-2356BD044C07}"/>
              </a:ext>
            </a:extLst>
          </p:cNvPr>
          <p:cNvSpPr txBox="1"/>
          <p:nvPr/>
        </p:nvSpPr>
        <p:spPr>
          <a:xfrm>
            <a:off x="6520289" y="2036005"/>
            <a:ext cx="5353385" cy="369332"/>
          </a:xfrm>
          <a:prstGeom prst="rect">
            <a:avLst/>
          </a:prstGeom>
          <a:solidFill>
            <a:schemeClr val="accent6">
              <a:lumMod val="20000"/>
              <a:lumOff val="80000"/>
            </a:schemeClr>
          </a:solidFill>
        </p:spPr>
        <p:txBody>
          <a:bodyPr wrap="square" rtlCol="0">
            <a:spAutoFit/>
          </a:bodyPr>
          <a:lstStyle/>
          <a:p>
            <a:pPr algn="ctr"/>
            <a:r>
              <a:rPr lang="de-DE" dirty="0"/>
              <a:t>Model </a:t>
            </a:r>
            <a:r>
              <a:rPr lang="de-DE" dirty="0" err="1"/>
              <a:t>learns</a:t>
            </a:r>
            <a:r>
              <a:rPr lang="de-DE" dirty="0"/>
              <a:t> </a:t>
            </a:r>
            <a:r>
              <a:rPr lang="de-DE" dirty="0" err="1"/>
              <a:t>from</a:t>
            </a:r>
            <a:r>
              <a:rPr lang="de-DE" dirty="0"/>
              <a:t> </a:t>
            </a:r>
            <a:r>
              <a:rPr lang="de-DE" dirty="0" err="1"/>
              <a:t>the</a:t>
            </a:r>
            <a:r>
              <a:rPr lang="de-DE" dirty="0"/>
              <a:t> </a:t>
            </a:r>
            <a:r>
              <a:rPr lang="de-DE" dirty="0" err="1"/>
              <a:t>labeled</a:t>
            </a:r>
            <a:r>
              <a:rPr lang="de-DE" dirty="0"/>
              <a:t> </a:t>
            </a:r>
            <a:r>
              <a:rPr lang="de-DE" dirty="0" err="1"/>
              <a:t>data</a:t>
            </a:r>
            <a:r>
              <a:rPr lang="de-DE" dirty="0"/>
              <a:t> </a:t>
            </a:r>
            <a:r>
              <a:rPr lang="de-DE" dirty="0" err="1"/>
              <a:t>we</a:t>
            </a:r>
            <a:r>
              <a:rPr lang="de-DE" dirty="0"/>
              <a:t> pass </a:t>
            </a:r>
            <a:r>
              <a:rPr lang="de-DE" dirty="0" err="1"/>
              <a:t>to</a:t>
            </a:r>
            <a:r>
              <a:rPr lang="de-DE" dirty="0"/>
              <a:t> it.</a:t>
            </a:r>
          </a:p>
        </p:txBody>
      </p:sp>
      <p:sp>
        <p:nvSpPr>
          <p:cNvPr id="8" name="Textfeld 7">
            <a:extLst>
              <a:ext uri="{FF2B5EF4-FFF2-40B4-BE49-F238E27FC236}">
                <a16:creationId xmlns:a16="http://schemas.microsoft.com/office/drawing/2014/main" id="{C15A156C-1AC2-DD22-4F9A-E96C1C49C71B}"/>
              </a:ext>
            </a:extLst>
          </p:cNvPr>
          <p:cNvSpPr txBox="1"/>
          <p:nvPr/>
        </p:nvSpPr>
        <p:spPr>
          <a:xfrm>
            <a:off x="6520290" y="2824475"/>
            <a:ext cx="5353385" cy="369332"/>
          </a:xfrm>
          <a:prstGeom prst="rect">
            <a:avLst/>
          </a:prstGeom>
          <a:solidFill>
            <a:schemeClr val="accent6">
              <a:lumMod val="20000"/>
              <a:lumOff val="80000"/>
            </a:schemeClr>
          </a:solidFill>
        </p:spPr>
        <p:txBody>
          <a:bodyPr wrap="square" rtlCol="0">
            <a:spAutoFit/>
          </a:bodyPr>
          <a:lstStyle/>
          <a:p>
            <a:pPr algn="ctr"/>
            <a:r>
              <a:rPr lang="de-DE" dirty="0"/>
              <a:t>Pass </a:t>
            </a:r>
            <a:r>
              <a:rPr lang="de-DE" dirty="0" err="1"/>
              <a:t>unlabeled</a:t>
            </a:r>
            <a:r>
              <a:rPr lang="de-DE" dirty="0"/>
              <a:t> </a:t>
            </a:r>
            <a:r>
              <a:rPr lang="de-DE" dirty="0" err="1"/>
              <a:t>data</a:t>
            </a:r>
            <a:r>
              <a:rPr lang="de-DE" dirty="0"/>
              <a:t> </a:t>
            </a:r>
            <a:r>
              <a:rPr lang="de-DE" dirty="0" err="1"/>
              <a:t>to</a:t>
            </a:r>
            <a:r>
              <a:rPr lang="de-DE" dirty="0"/>
              <a:t> </a:t>
            </a:r>
            <a:r>
              <a:rPr lang="de-DE" dirty="0" err="1"/>
              <a:t>the</a:t>
            </a:r>
            <a:r>
              <a:rPr lang="de-DE" dirty="0"/>
              <a:t> </a:t>
            </a:r>
            <a:r>
              <a:rPr lang="de-DE" dirty="0" err="1"/>
              <a:t>model</a:t>
            </a:r>
            <a:r>
              <a:rPr lang="de-DE" dirty="0"/>
              <a:t> </a:t>
            </a:r>
            <a:r>
              <a:rPr lang="de-DE" dirty="0" err="1"/>
              <a:t>as</a:t>
            </a:r>
            <a:r>
              <a:rPr lang="de-DE" dirty="0"/>
              <a:t> </a:t>
            </a:r>
            <a:r>
              <a:rPr lang="de-DE" dirty="0" err="1"/>
              <a:t>input</a:t>
            </a:r>
            <a:r>
              <a:rPr lang="de-DE" dirty="0"/>
              <a:t>.</a:t>
            </a:r>
          </a:p>
        </p:txBody>
      </p:sp>
      <p:sp>
        <p:nvSpPr>
          <p:cNvPr id="9" name="Textfeld 8">
            <a:extLst>
              <a:ext uri="{FF2B5EF4-FFF2-40B4-BE49-F238E27FC236}">
                <a16:creationId xmlns:a16="http://schemas.microsoft.com/office/drawing/2014/main" id="{3F241598-9152-4FC2-A08A-2E1C29915DFE}"/>
              </a:ext>
            </a:extLst>
          </p:cNvPr>
          <p:cNvSpPr txBox="1"/>
          <p:nvPr/>
        </p:nvSpPr>
        <p:spPr>
          <a:xfrm>
            <a:off x="6520290" y="3612945"/>
            <a:ext cx="5353385" cy="369332"/>
          </a:xfrm>
          <a:prstGeom prst="rect">
            <a:avLst/>
          </a:prstGeom>
          <a:solidFill>
            <a:schemeClr val="accent6">
              <a:lumMod val="20000"/>
              <a:lumOff val="80000"/>
            </a:schemeClr>
          </a:solidFill>
        </p:spPr>
        <p:txBody>
          <a:bodyPr wrap="square" rtlCol="0">
            <a:spAutoFit/>
          </a:bodyPr>
          <a:lstStyle/>
          <a:p>
            <a:pPr algn="ctr"/>
            <a:r>
              <a:rPr lang="de-DE" dirty="0"/>
              <a:t>Model </a:t>
            </a:r>
            <a:r>
              <a:rPr lang="de-DE" dirty="0" err="1"/>
              <a:t>predicts</a:t>
            </a:r>
            <a:r>
              <a:rPr lang="de-DE" dirty="0"/>
              <a:t> </a:t>
            </a:r>
            <a:r>
              <a:rPr lang="de-DE" dirty="0" err="1"/>
              <a:t>the</a:t>
            </a:r>
            <a:r>
              <a:rPr lang="de-DE" dirty="0"/>
              <a:t> </a:t>
            </a:r>
            <a:r>
              <a:rPr lang="de-DE" dirty="0" err="1"/>
              <a:t>labels</a:t>
            </a:r>
            <a:r>
              <a:rPr lang="de-DE" dirty="0"/>
              <a:t> </a:t>
            </a:r>
            <a:r>
              <a:rPr lang="de-DE" dirty="0" err="1"/>
              <a:t>of</a:t>
            </a:r>
            <a:r>
              <a:rPr lang="de-DE" dirty="0"/>
              <a:t> </a:t>
            </a:r>
            <a:r>
              <a:rPr lang="de-DE" dirty="0" err="1"/>
              <a:t>the</a:t>
            </a:r>
            <a:r>
              <a:rPr lang="de-DE" dirty="0"/>
              <a:t> </a:t>
            </a:r>
            <a:r>
              <a:rPr lang="de-DE" dirty="0" err="1"/>
              <a:t>unseen</a:t>
            </a:r>
            <a:r>
              <a:rPr lang="de-DE" dirty="0"/>
              <a:t> </a:t>
            </a:r>
            <a:r>
              <a:rPr lang="de-DE" dirty="0" err="1"/>
              <a:t>data</a:t>
            </a:r>
            <a:r>
              <a:rPr lang="de-DE" dirty="0"/>
              <a:t>.</a:t>
            </a:r>
          </a:p>
        </p:txBody>
      </p:sp>
      <p:sp>
        <p:nvSpPr>
          <p:cNvPr id="10" name="Textfeld 9">
            <a:extLst>
              <a:ext uri="{FF2B5EF4-FFF2-40B4-BE49-F238E27FC236}">
                <a16:creationId xmlns:a16="http://schemas.microsoft.com/office/drawing/2014/main" id="{61876928-6EC3-7639-615B-676EBF5CCCCA}"/>
              </a:ext>
            </a:extLst>
          </p:cNvPr>
          <p:cNvSpPr txBox="1"/>
          <p:nvPr/>
        </p:nvSpPr>
        <p:spPr>
          <a:xfrm>
            <a:off x="6520290" y="4401415"/>
            <a:ext cx="2508587" cy="646331"/>
          </a:xfrm>
          <a:prstGeom prst="rect">
            <a:avLst/>
          </a:prstGeom>
          <a:solidFill>
            <a:schemeClr val="accent6">
              <a:lumMod val="20000"/>
              <a:lumOff val="80000"/>
            </a:schemeClr>
          </a:solidFill>
        </p:spPr>
        <p:txBody>
          <a:bodyPr wrap="square" rtlCol="0">
            <a:spAutoFit/>
          </a:bodyPr>
          <a:lstStyle/>
          <a:p>
            <a:pPr algn="ctr"/>
            <a:r>
              <a:rPr lang="de-DE" dirty="0" err="1"/>
              <a:t>predicting</a:t>
            </a:r>
            <a:r>
              <a:rPr lang="de-DE" dirty="0"/>
              <a:t> </a:t>
            </a:r>
            <a:r>
              <a:rPr lang="de-DE" dirty="0" err="1"/>
              <a:t>continuous</a:t>
            </a:r>
            <a:r>
              <a:rPr lang="de-DE" dirty="0"/>
              <a:t> variables</a:t>
            </a:r>
          </a:p>
        </p:txBody>
      </p:sp>
      <p:sp>
        <p:nvSpPr>
          <p:cNvPr id="12" name="Textfeld 11">
            <a:extLst>
              <a:ext uri="{FF2B5EF4-FFF2-40B4-BE49-F238E27FC236}">
                <a16:creationId xmlns:a16="http://schemas.microsoft.com/office/drawing/2014/main" id="{CA92C801-C59E-C3DA-C99F-C05234370C8C}"/>
              </a:ext>
            </a:extLst>
          </p:cNvPr>
          <p:cNvSpPr txBox="1"/>
          <p:nvPr/>
        </p:nvSpPr>
        <p:spPr>
          <a:xfrm>
            <a:off x="9365088" y="4401415"/>
            <a:ext cx="2508587" cy="646331"/>
          </a:xfrm>
          <a:prstGeom prst="rect">
            <a:avLst/>
          </a:prstGeom>
          <a:solidFill>
            <a:schemeClr val="accent6">
              <a:lumMod val="20000"/>
              <a:lumOff val="80000"/>
            </a:schemeClr>
          </a:solidFill>
        </p:spPr>
        <p:txBody>
          <a:bodyPr wrap="square" rtlCol="0">
            <a:spAutoFit/>
          </a:bodyPr>
          <a:lstStyle/>
          <a:p>
            <a:pPr algn="ctr"/>
            <a:r>
              <a:rPr lang="de-DE" dirty="0" err="1"/>
              <a:t>predicting</a:t>
            </a:r>
            <a:r>
              <a:rPr lang="de-DE" dirty="0"/>
              <a:t> </a:t>
            </a:r>
            <a:r>
              <a:rPr lang="de-DE" dirty="0" err="1"/>
              <a:t>categorical</a:t>
            </a:r>
            <a:r>
              <a:rPr lang="de-DE" dirty="0"/>
              <a:t> variables</a:t>
            </a:r>
          </a:p>
        </p:txBody>
      </p:sp>
      <p:sp>
        <p:nvSpPr>
          <p:cNvPr id="13" name="Textfeld 12">
            <a:extLst>
              <a:ext uri="{FF2B5EF4-FFF2-40B4-BE49-F238E27FC236}">
                <a16:creationId xmlns:a16="http://schemas.microsoft.com/office/drawing/2014/main" id="{E55A3325-D86E-01E4-B30E-D8AE040CB1F4}"/>
              </a:ext>
            </a:extLst>
          </p:cNvPr>
          <p:cNvSpPr txBox="1"/>
          <p:nvPr/>
        </p:nvSpPr>
        <p:spPr>
          <a:xfrm>
            <a:off x="6520288" y="5466884"/>
            <a:ext cx="2508587" cy="369332"/>
          </a:xfrm>
          <a:prstGeom prst="rect">
            <a:avLst/>
          </a:prstGeom>
          <a:solidFill>
            <a:schemeClr val="accent6">
              <a:lumMod val="20000"/>
              <a:lumOff val="80000"/>
            </a:schemeClr>
          </a:solidFill>
        </p:spPr>
        <p:txBody>
          <a:bodyPr wrap="square" rtlCol="0">
            <a:spAutoFit/>
          </a:bodyPr>
          <a:lstStyle/>
          <a:p>
            <a:pPr algn="ctr"/>
            <a:r>
              <a:rPr lang="de-DE" dirty="0"/>
              <a:t>Regression</a:t>
            </a:r>
          </a:p>
        </p:txBody>
      </p:sp>
      <p:sp>
        <p:nvSpPr>
          <p:cNvPr id="14" name="Textfeld 13">
            <a:extLst>
              <a:ext uri="{FF2B5EF4-FFF2-40B4-BE49-F238E27FC236}">
                <a16:creationId xmlns:a16="http://schemas.microsoft.com/office/drawing/2014/main" id="{E845617D-7561-9C38-7743-EBA834EAB091}"/>
              </a:ext>
            </a:extLst>
          </p:cNvPr>
          <p:cNvSpPr txBox="1"/>
          <p:nvPr/>
        </p:nvSpPr>
        <p:spPr>
          <a:xfrm>
            <a:off x="9365087" y="5466884"/>
            <a:ext cx="2508587" cy="369332"/>
          </a:xfrm>
          <a:prstGeom prst="rect">
            <a:avLst/>
          </a:prstGeom>
          <a:solidFill>
            <a:schemeClr val="accent6">
              <a:lumMod val="20000"/>
              <a:lumOff val="80000"/>
            </a:schemeClr>
          </a:solidFill>
        </p:spPr>
        <p:txBody>
          <a:bodyPr wrap="square" rtlCol="0">
            <a:spAutoFit/>
          </a:bodyPr>
          <a:lstStyle/>
          <a:p>
            <a:pPr algn="ctr"/>
            <a:r>
              <a:rPr lang="de-DE" dirty="0"/>
              <a:t>Classification/ Clustering</a:t>
            </a:r>
          </a:p>
        </p:txBody>
      </p:sp>
      <p:cxnSp>
        <p:nvCxnSpPr>
          <p:cNvPr id="16" name="Gerade Verbindung mit Pfeil 15">
            <a:extLst>
              <a:ext uri="{FF2B5EF4-FFF2-40B4-BE49-F238E27FC236}">
                <a16:creationId xmlns:a16="http://schemas.microsoft.com/office/drawing/2014/main" id="{F37EBD97-BF5C-1E82-920B-E1FFBBEE6DE6}"/>
              </a:ext>
            </a:extLst>
          </p:cNvPr>
          <p:cNvCxnSpPr>
            <a:stCxn id="6" idx="2"/>
            <a:endCxn id="7" idx="0"/>
          </p:cNvCxnSpPr>
          <p:nvPr/>
        </p:nvCxnSpPr>
        <p:spPr>
          <a:xfrm flipH="1">
            <a:off x="9196982" y="1616867"/>
            <a:ext cx="1" cy="4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32CAD5C-2D2F-89E3-D65B-309588B9EF82}"/>
              </a:ext>
            </a:extLst>
          </p:cNvPr>
          <p:cNvCxnSpPr>
            <a:stCxn id="7" idx="2"/>
            <a:endCxn id="8" idx="0"/>
          </p:cNvCxnSpPr>
          <p:nvPr/>
        </p:nvCxnSpPr>
        <p:spPr>
          <a:xfrm>
            <a:off x="9196982" y="2405337"/>
            <a:ext cx="1" cy="4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ABB67D01-C281-2D32-B4CF-2EA946DC9F39}"/>
              </a:ext>
            </a:extLst>
          </p:cNvPr>
          <p:cNvCxnSpPr>
            <a:stCxn id="8" idx="2"/>
            <a:endCxn id="9" idx="0"/>
          </p:cNvCxnSpPr>
          <p:nvPr/>
        </p:nvCxnSpPr>
        <p:spPr>
          <a:xfrm>
            <a:off x="9196983" y="3193807"/>
            <a:ext cx="0" cy="4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winkelt 21">
            <a:extLst>
              <a:ext uri="{FF2B5EF4-FFF2-40B4-BE49-F238E27FC236}">
                <a16:creationId xmlns:a16="http://schemas.microsoft.com/office/drawing/2014/main" id="{2E68D3F5-1618-FDCE-BCA8-D03697C2ED10}"/>
              </a:ext>
            </a:extLst>
          </p:cNvPr>
          <p:cNvCxnSpPr>
            <a:cxnSpLocks/>
            <a:stCxn id="9" idx="2"/>
            <a:endCxn id="10" idx="0"/>
          </p:cNvCxnSpPr>
          <p:nvPr/>
        </p:nvCxnSpPr>
        <p:spPr>
          <a:xfrm rot="5400000">
            <a:off x="8276215" y="3480647"/>
            <a:ext cx="419138" cy="14223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Verbinder: gewinkelt 24">
            <a:extLst>
              <a:ext uri="{FF2B5EF4-FFF2-40B4-BE49-F238E27FC236}">
                <a16:creationId xmlns:a16="http://schemas.microsoft.com/office/drawing/2014/main" id="{C3384F45-3930-82C4-2BCF-D5842A1859D3}"/>
              </a:ext>
            </a:extLst>
          </p:cNvPr>
          <p:cNvCxnSpPr>
            <a:stCxn id="9" idx="2"/>
            <a:endCxn id="12" idx="0"/>
          </p:cNvCxnSpPr>
          <p:nvPr/>
        </p:nvCxnSpPr>
        <p:spPr>
          <a:xfrm rot="16200000" flipH="1">
            <a:off x="9698613" y="3480646"/>
            <a:ext cx="419138" cy="14223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D5760ED2-F58E-29EE-8673-8625F28BB89D}"/>
              </a:ext>
            </a:extLst>
          </p:cNvPr>
          <p:cNvCxnSpPr>
            <a:stCxn id="10" idx="2"/>
            <a:endCxn id="13" idx="0"/>
          </p:cNvCxnSpPr>
          <p:nvPr/>
        </p:nvCxnSpPr>
        <p:spPr>
          <a:xfrm flipH="1">
            <a:off x="7774582" y="5047746"/>
            <a:ext cx="2" cy="4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3229B224-1F00-16F9-D8CC-068850294A2C}"/>
              </a:ext>
            </a:extLst>
          </p:cNvPr>
          <p:cNvCxnSpPr>
            <a:cxnSpLocks/>
            <a:stCxn id="12" idx="2"/>
            <a:endCxn id="14" idx="0"/>
          </p:cNvCxnSpPr>
          <p:nvPr/>
        </p:nvCxnSpPr>
        <p:spPr>
          <a:xfrm flipH="1">
            <a:off x="10619381" y="5047746"/>
            <a:ext cx="1" cy="4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956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a:extLst>
              <a:ext uri="{FF2B5EF4-FFF2-40B4-BE49-F238E27FC236}">
                <a16:creationId xmlns:a16="http://schemas.microsoft.com/office/drawing/2014/main" id="{CD0AAA57-ED6D-12FD-05C2-A0B87CE3B9B9}"/>
              </a:ext>
            </a:extLst>
          </p:cNvPr>
          <p:cNvSpPr/>
          <p:nvPr/>
        </p:nvSpPr>
        <p:spPr>
          <a:xfrm>
            <a:off x="0" y="439232"/>
            <a:ext cx="4569182" cy="6418768"/>
          </a:xfrm>
          <a:prstGeom prst="rect">
            <a:avLst/>
          </a:prstGeom>
          <a:solidFill>
            <a:srgbClr val="E8F2FC">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6EF610A5-796C-D635-B691-7FF775996445}"/>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K-</a:t>
            </a:r>
            <a:r>
              <a:rPr lang="de-DE" dirty="0" err="1"/>
              <a:t>Nearest</a:t>
            </a:r>
            <a:r>
              <a:rPr lang="de-DE" dirty="0"/>
              <a:t> </a:t>
            </a:r>
            <a:r>
              <a:rPr lang="de-DE" dirty="0" err="1"/>
              <a:t>Neighbors</a:t>
            </a:r>
            <a:r>
              <a:rPr lang="de-DE" dirty="0"/>
              <a:t>: Konzept</a:t>
            </a:r>
          </a:p>
        </p:txBody>
      </p:sp>
      <p:pic>
        <p:nvPicPr>
          <p:cNvPr id="10" name="Grafik 9">
            <a:extLst>
              <a:ext uri="{FF2B5EF4-FFF2-40B4-BE49-F238E27FC236}">
                <a16:creationId xmlns:a16="http://schemas.microsoft.com/office/drawing/2014/main" id="{6DB1A76F-96AB-C0B4-F085-C04F28DDE5B5}"/>
              </a:ext>
            </a:extLst>
          </p:cNvPr>
          <p:cNvPicPr>
            <a:picLocks noChangeAspect="1"/>
          </p:cNvPicPr>
          <p:nvPr/>
        </p:nvPicPr>
        <p:blipFill rotWithShape="1">
          <a:blip r:embed="rId2"/>
          <a:srcRect t="1096"/>
          <a:stretch/>
        </p:blipFill>
        <p:spPr>
          <a:xfrm>
            <a:off x="361236" y="462475"/>
            <a:ext cx="2873659" cy="2096394"/>
          </a:xfrm>
          <a:prstGeom prst="rect">
            <a:avLst/>
          </a:prstGeom>
        </p:spPr>
      </p:pic>
      <p:pic>
        <p:nvPicPr>
          <p:cNvPr id="12" name="Grafik 11">
            <a:extLst>
              <a:ext uri="{FF2B5EF4-FFF2-40B4-BE49-F238E27FC236}">
                <a16:creationId xmlns:a16="http://schemas.microsoft.com/office/drawing/2014/main" id="{F4ECF39D-1701-20D1-50A9-7FD91F84D1B1}"/>
              </a:ext>
            </a:extLst>
          </p:cNvPr>
          <p:cNvPicPr>
            <a:picLocks noChangeAspect="1"/>
          </p:cNvPicPr>
          <p:nvPr/>
        </p:nvPicPr>
        <p:blipFill>
          <a:blip r:embed="rId3"/>
          <a:stretch>
            <a:fillRect/>
          </a:stretch>
        </p:blipFill>
        <p:spPr>
          <a:xfrm>
            <a:off x="361236" y="2592078"/>
            <a:ext cx="2873659" cy="2093666"/>
          </a:xfrm>
          <a:prstGeom prst="rect">
            <a:avLst/>
          </a:prstGeom>
        </p:spPr>
      </p:pic>
      <p:pic>
        <p:nvPicPr>
          <p:cNvPr id="14" name="Grafik 13">
            <a:extLst>
              <a:ext uri="{FF2B5EF4-FFF2-40B4-BE49-F238E27FC236}">
                <a16:creationId xmlns:a16="http://schemas.microsoft.com/office/drawing/2014/main" id="{5E4FCCED-FA2B-0404-BAA1-4FF4419974AC}"/>
              </a:ext>
            </a:extLst>
          </p:cNvPr>
          <p:cNvPicPr>
            <a:picLocks noChangeAspect="1"/>
          </p:cNvPicPr>
          <p:nvPr/>
        </p:nvPicPr>
        <p:blipFill>
          <a:blip r:embed="rId4"/>
          <a:stretch>
            <a:fillRect/>
          </a:stretch>
        </p:blipFill>
        <p:spPr>
          <a:xfrm>
            <a:off x="361236" y="4718953"/>
            <a:ext cx="2900124" cy="2119638"/>
          </a:xfrm>
          <a:prstGeom prst="rect">
            <a:avLst/>
          </a:prstGeom>
        </p:spPr>
      </p:pic>
      <p:pic>
        <p:nvPicPr>
          <p:cNvPr id="19" name="Grafik 18">
            <a:extLst>
              <a:ext uri="{FF2B5EF4-FFF2-40B4-BE49-F238E27FC236}">
                <a16:creationId xmlns:a16="http://schemas.microsoft.com/office/drawing/2014/main" id="{63DC1450-5CD9-CDF0-39D7-B40AC7F566CA}"/>
              </a:ext>
            </a:extLst>
          </p:cNvPr>
          <p:cNvPicPr>
            <a:picLocks noChangeAspect="1"/>
          </p:cNvPicPr>
          <p:nvPr/>
        </p:nvPicPr>
        <p:blipFill>
          <a:blip r:embed="rId5"/>
          <a:stretch>
            <a:fillRect/>
          </a:stretch>
        </p:blipFill>
        <p:spPr>
          <a:xfrm>
            <a:off x="4787022" y="538452"/>
            <a:ext cx="5856396" cy="1947996"/>
          </a:xfrm>
          <a:prstGeom prst="rect">
            <a:avLst/>
          </a:prstGeom>
        </p:spPr>
      </p:pic>
      <p:sp>
        <p:nvSpPr>
          <p:cNvPr id="21" name="Textfeld 20">
            <a:extLst>
              <a:ext uri="{FF2B5EF4-FFF2-40B4-BE49-F238E27FC236}">
                <a16:creationId xmlns:a16="http://schemas.microsoft.com/office/drawing/2014/main" id="{16505ECE-8556-A109-CB43-D80202542391}"/>
              </a:ext>
            </a:extLst>
          </p:cNvPr>
          <p:cNvSpPr txBox="1"/>
          <p:nvPr/>
        </p:nvSpPr>
        <p:spPr>
          <a:xfrm>
            <a:off x="3459480" y="3346523"/>
            <a:ext cx="970137" cy="584775"/>
          </a:xfrm>
          <a:prstGeom prst="rect">
            <a:avLst/>
          </a:prstGeom>
          <a:noFill/>
        </p:spPr>
        <p:txBody>
          <a:bodyPr wrap="none" rtlCol="0">
            <a:spAutoFit/>
          </a:bodyPr>
          <a:lstStyle/>
          <a:p>
            <a:r>
              <a:rPr lang="de-DE" sz="3200" dirty="0"/>
              <a:t>k = 3</a:t>
            </a:r>
          </a:p>
        </p:txBody>
      </p:sp>
      <p:sp>
        <p:nvSpPr>
          <p:cNvPr id="22" name="Textfeld 21">
            <a:extLst>
              <a:ext uri="{FF2B5EF4-FFF2-40B4-BE49-F238E27FC236}">
                <a16:creationId xmlns:a16="http://schemas.microsoft.com/office/drawing/2014/main" id="{5CA2B31E-FBB2-2FFB-B195-086E90F97736}"/>
              </a:ext>
            </a:extLst>
          </p:cNvPr>
          <p:cNvSpPr txBox="1"/>
          <p:nvPr/>
        </p:nvSpPr>
        <p:spPr>
          <a:xfrm>
            <a:off x="3459480" y="5486384"/>
            <a:ext cx="970137" cy="584775"/>
          </a:xfrm>
          <a:prstGeom prst="rect">
            <a:avLst/>
          </a:prstGeom>
          <a:noFill/>
        </p:spPr>
        <p:txBody>
          <a:bodyPr wrap="none" rtlCol="0">
            <a:spAutoFit/>
          </a:bodyPr>
          <a:lstStyle/>
          <a:p>
            <a:r>
              <a:rPr lang="de-DE" sz="3200" dirty="0"/>
              <a:t>k = 5</a:t>
            </a:r>
          </a:p>
        </p:txBody>
      </p:sp>
      <p:grpSp>
        <p:nvGrpSpPr>
          <p:cNvPr id="23" name="Gruppieren 22">
            <a:extLst>
              <a:ext uri="{FF2B5EF4-FFF2-40B4-BE49-F238E27FC236}">
                <a16:creationId xmlns:a16="http://schemas.microsoft.com/office/drawing/2014/main" id="{C61AC068-E57A-B22D-F436-5D8CCCA1B4DF}"/>
              </a:ext>
            </a:extLst>
          </p:cNvPr>
          <p:cNvGrpSpPr/>
          <p:nvPr/>
        </p:nvGrpSpPr>
        <p:grpSpPr>
          <a:xfrm>
            <a:off x="4793767" y="3204713"/>
            <a:ext cx="7078702" cy="2456365"/>
            <a:chOff x="2009251" y="4015465"/>
            <a:chExt cx="8175284" cy="2782599"/>
          </a:xfrm>
        </p:grpSpPr>
        <p:pic>
          <p:nvPicPr>
            <p:cNvPr id="24" name="Grafik 23">
              <a:extLst>
                <a:ext uri="{FF2B5EF4-FFF2-40B4-BE49-F238E27FC236}">
                  <a16:creationId xmlns:a16="http://schemas.microsoft.com/office/drawing/2014/main" id="{1FB16307-85BB-ECEE-458F-9A4224DD4E8E}"/>
                </a:ext>
              </a:extLst>
            </p:cNvPr>
            <p:cNvPicPr>
              <a:picLocks noChangeAspect="1"/>
            </p:cNvPicPr>
            <p:nvPr/>
          </p:nvPicPr>
          <p:blipFill>
            <a:blip r:embed="rId6"/>
            <a:stretch>
              <a:fillRect/>
            </a:stretch>
          </p:blipFill>
          <p:spPr>
            <a:xfrm>
              <a:off x="2009251" y="4015465"/>
              <a:ext cx="3614583" cy="2782599"/>
            </a:xfrm>
            <a:prstGeom prst="rect">
              <a:avLst/>
            </a:prstGeom>
          </p:spPr>
        </p:pic>
        <p:pic>
          <p:nvPicPr>
            <p:cNvPr id="25" name="Grafik 24">
              <a:extLst>
                <a:ext uri="{FF2B5EF4-FFF2-40B4-BE49-F238E27FC236}">
                  <a16:creationId xmlns:a16="http://schemas.microsoft.com/office/drawing/2014/main" id="{998878D6-5CFC-86C6-0337-DD6DDCC20CDC}"/>
                </a:ext>
              </a:extLst>
            </p:cNvPr>
            <p:cNvPicPr>
              <a:picLocks noChangeAspect="1"/>
            </p:cNvPicPr>
            <p:nvPr/>
          </p:nvPicPr>
          <p:blipFill>
            <a:blip r:embed="rId7"/>
            <a:stretch>
              <a:fillRect/>
            </a:stretch>
          </p:blipFill>
          <p:spPr>
            <a:xfrm>
              <a:off x="6663697" y="4015465"/>
              <a:ext cx="3520838" cy="2782598"/>
            </a:xfrm>
            <a:prstGeom prst="rect">
              <a:avLst/>
            </a:prstGeom>
          </p:spPr>
        </p:pic>
        <p:cxnSp>
          <p:nvCxnSpPr>
            <p:cNvPr id="26" name="Gerade Verbindung mit Pfeil 25">
              <a:extLst>
                <a:ext uri="{FF2B5EF4-FFF2-40B4-BE49-F238E27FC236}">
                  <a16:creationId xmlns:a16="http://schemas.microsoft.com/office/drawing/2014/main" id="{317F83A2-14A3-AE9F-0EAC-A5253EE367F6}"/>
                </a:ext>
              </a:extLst>
            </p:cNvPr>
            <p:cNvCxnSpPr/>
            <p:nvPr/>
          </p:nvCxnSpPr>
          <p:spPr>
            <a:xfrm>
              <a:off x="5720686" y="5420045"/>
              <a:ext cx="80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1630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A122F99-7CF2-9561-5956-8AE6B7FD6272}"/>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K-</a:t>
            </a:r>
            <a:r>
              <a:rPr lang="de-DE" dirty="0" err="1"/>
              <a:t>Nearest</a:t>
            </a:r>
            <a:r>
              <a:rPr lang="de-DE" dirty="0"/>
              <a:t> </a:t>
            </a:r>
            <a:r>
              <a:rPr lang="de-DE" dirty="0" err="1"/>
              <a:t>Neighbors</a:t>
            </a:r>
            <a:r>
              <a:rPr lang="de-DE" dirty="0"/>
              <a:t>: Der Datensatz</a:t>
            </a:r>
          </a:p>
        </p:txBody>
      </p:sp>
      <p:pic>
        <p:nvPicPr>
          <p:cNvPr id="12" name="Grafik 11">
            <a:extLst>
              <a:ext uri="{FF2B5EF4-FFF2-40B4-BE49-F238E27FC236}">
                <a16:creationId xmlns:a16="http://schemas.microsoft.com/office/drawing/2014/main" id="{2E73252F-769A-B4CB-F90C-330FE6D41D4B}"/>
              </a:ext>
            </a:extLst>
          </p:cNvPr>
          <p:cNvPicPr>
            <a:picLocks noChangeAspect="1"/>
          </p:cNvPicPr>
          <p:nvPr/>
        </p:nvPicPr>
        <p:blipFill>
          <a:blip r:embed="rId2"/>
          <a:stretch>
            <a:fillRect/>
          </a:stretch>
        </p:blipFill>
        <p:spPr>
          <a:xfrm>
            <a:off x="1386641" y="454666"/>
            <a:ext cx="9744782" cy="1200329"/>
          </a:xfrm>
          <a:prstGeom prst="rect">
            <a:avLst/>
          </a:prstGeom>
        </p:spPr>
      </p:pic>
      <p:pic>
        <p:nvPicPr>
          <p:cNvPr id="16" name="Grafik 15">
            <a:extLst>
              <a:ext uri="{FF2B5EF4-FFF2-40B4-BE49-F238E27FC236}">
                <a16:creationId xmlns:a16="http://schemas.microsoft.com/office/drawing/2014/main" id="{6602BE6E-76DB-AA34-3959-D8F0E837881A}"/>
              </a:ext>
            </a:extLst>
          </p:cNvPr>
          <p:cNvPicPr>
            <a:picLocks noChangeAspect="1"/>
          </p:cNvPicPr>
          <p:nvPr/>
        </p:nvPicPr>
        <p:blipFill>
          <a:blip r:embed="rId3"/>
          <a:stretch>
            <a:fillRect/>
          </a:stretch>
        </p:blipFill>
        <p:spPr>
          <a:xfrm>
            <a:off x="1249562" y="3028216"/>
            <a:ext cx="9667476" cy="3774552"/>
          </a:xfrm>
          <a:prstGeom prst="rect">
            <a:avLst/>
          </a:prstGeom>
        </p:spPr>
      </p:pic>
      <p:sp>
        <p:nvSpPr>
          <p:cNvPr id="18" name="Textfeld 17">
            <a:extLst>
              <a:ext uri="{FF2B5EF4-FFF2-40B4-BE49-F238E27FC236}">
                <a16:creationId xmlns:a16="http://schemas.microsoft.com/office/drawing/2014/main" id="{45C7C58C-E17D-D9A9-F0CF-29DFDDA006A8}"/>
              </a:ext>
            </a:extLst>
          </p:cNvPr>
          <p:cNvSpPr txBox="1"/>
          <p:nvPr/>
        </p:nvSpPr>
        <p:spPr>
          <a:xfrm>
            <a:off x="1249562" y="1742516"/>
            <a:ext cx="9667476" cy="1200329"/>
          </a:xfrm>
          <a:prstGeom prst="rect">
            <a:avLst/>
          </a:prstGeom>
          <a:noFill/>
        </p:spPr>
        <p:txBody>
          <a:bodyPr wrap="square">
            <a:spAutoFit/>
          </a:bodyPr>
          <a:lstStyle/>
          <a:p>
            <a:r>
              <a:rPr lang="en-US" sz="1200" b="1" dirty="0"/>
              <a:t>Context</a:t>
            </a:r>
          </a:p>
          <a:p>
            <a:r>
              <a:rPr lang="en-US" sz="1200" dirty="0"/>
              <a:t>"Predict behavior to retain customers. You can analyze all relevant customer data and develop focused customer retention programs.“</a:t>
            </a:r>
          </a:p>
          <a:p>
            <a:endParaRPr lang="en-US" sz="1200" dirty="0"/>
          </a:p>
          <a:p>
            <a:r>
              <a:rPr lang="en-US" sz="1200" b="1" dirty="0"/>
              <a:t>Content</a:t>
            </a:r>
          </a:p>
          <a:p>
            <a:r>
              <a:rPr lang="en-US" sz="1200" dirty="0"/>
              <a:t>The Orange Telecom's Churn Dataset, which consists of cleaned customer activity data (features), along with a churn label specifying whether a customer canceled the subscription, will be used to develop predictive models.</a:t>
            </a:r>
          </a:p>
        </p:txBody>
      </p:sp>
    </p:spTree>
    <p:extLst>
      <p:ext uri="{BB962C8B-B14F-4D97-AF65-F5344CB8AC3E}">
        <p14:creationId xmlns:p14="http://schemas.microsoft.com/office/powerpoint/2010/main" val="73289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1FEAE43-71BA-0542-0AFC-9B395028E958}"/>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Was ist überhaupt </a:t>
            </a:r>
            <a:r>
              <a:rPr lang="de-DE" dirty="0" err="1"/>
              <a:t>machine</a:t>
            </a:r>
            <a:r>
              <a:rPr lang="de-DE" dirty="0"/>
              <a:t> </a:t>
            </a:r>
            <a:r>
              <a:rPr lang="de-DE" dirty="0" err="1"/>
              <a:t>learning</a:t>
            </a:r>
            <a:r>
              <a:rPr lang="de-DE" dirty="0"/>
              <a:t>?</a:t>
            </a:r>
          </a:p>
        </p:txBody>
      </p:sp>
      <p:pic>
        <p:nvPicPr>
          <p:cNvPr id="4" name="Grafik 3">
            <a:extLst>
              <a:ext uri="{FF2B5EF4-FFF2-40B4-BE49-F238E27FC236}">
                <a16:creationId xmlns:a16="http://schemas.microsoft.com/office/drawing/2014/main" id="{240E441B-FD77-1C89-AF1F-89DE4A7CF418}"/>
              </a:ext>
            </a:extLst>
          </p:cNvPr>
          <p:cNvPicPr>
            <a:picLocks noChangeAspect="1"/>
          </p:cNvPicPr>
          <p:nvPr/>
        </p:nvPicPr>
        <p:blipFill>
          <a:blip r:embed="rId2"/>
          <a:stretch>
            <a:fillRect/>
          </a:stretch>
        </p:blipFill>
        <p:spPr>
          <a:xfrm>
            <a:off x="1518998" y="683689"/>
            <a:ext cx="3992958" cy="6062100"/>
          </a:xfrm>
          <a:prstGeom prst="rect">
            <a:avLst/>
          </a:prstGeom>
        </p:spPr>
      </p:pic>
      <p:pic>
        <p:nvPicPr>
          <p:cNvPr id="5" name="Grafik 4" descr="Ein Bild, das Text, Entwurf, Zeichnung, Lineart enthält.&#10;&#10;Automatisch generierte Beschreibung">
            <a:extLst>
              <a:ext uri="{FF2B5EF4-FFF2-40B4-BE49-F238E27FC236}">
                <a16:creationId xmlns:a16="http://schemas.microsoft.com/office/drawing/2014/main" id="{239BA4CD-C996-6344-C27E-1FB08B0FA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83689"/>
            <a:ext cx="4855152" cy="5745045"/>
          </a:xfrm>
          <a:prstGeom prst="rect">
            <a:avLst/>
          </a:prstGeom>
        </p:spPr>
      </p:pic>
    </p:spTree>
    <p:extLst>
      <p:ext uri="{BB962C8B-B14F-4D97-AF65-F5344CB8AC3E}">
        <p14:creationId xmlns:p14="http://schemas.microsoft.com/office/powerpoint/2010/main" val="2027050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605B62F-45DE-CD49-248B-9949EDE90F9A}"/>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K-</a:t>
            </a:r>
            <a:r>
              <a:rPr lang="de-DE" dirty="0" err="1"/>
              <a:t>Nearest</a:t>
            </a:r>
            <a:r>
              <a:rPr lang="de-DE" dirty="0"/>
              <a:t> </a:t>
            </a:r>
            <a:r>
              <a:rPr lang="de-DE" dirty="0" err="1"/>
              <a:t>Neighbors</a:t>
            </a:r>
            <a:r>
              <a:rPr lang="de-DE" dirty="0"/>
              <a:t>: Umsetzung</a:t>
            </a:r>
          </a:p>
        </p:txBody>
      </p:sp>
      <p:pic>
        <p:nvPicPr>
          <p:cNvPr id="3" name="Grafik 2">
            <a:extLst>
              <a:ext uri="{FF2B5EF4-FFF2-40B4-BE49-F238E27FC236}">
                <a16:creationId xmlns:a16="http://schemas.microsoft.com/office/drawing/2014/main" id="{54E1039A-07AD-5B24-D17C-26ACDE89F5DC}"/>
              </a:ext>
            </a:extLst>
          </p:cNvPr>
          <p:cNvPicPr>
            <a:picLocks noChangeAspect="1"/>
          </p:cNvPicPr>
          <p:nvPr/>
        </p:nvPicPr>
        <p:blipFill rotWithShape="1">
          <a:blip r:embed="rId2"/>
          <a:srcRect b="44349"/>
          <a:stretch/>
        </p:blipFill>
        <p:spPr>
          <a:xfrm>
            <a:off x="2658120" y="485578"/>
            <a:ext cx="6875760" cy="1537557"/>
          </a:xfrm>
          <a:prstGeom prst="rect">
            <a:avLst/>
          </a:prstGeom>
        </p:spPr>
      </p:pic>
      <p:pic>
        <p:nvPicPr>
          <p:cNvPr id="4" name="Grafik 3">
            <a:extLst>
              <a:ext uri="{FF2B5EF4-FFF2-40B4-BE49-F238E27FC236}">
                <a16:creationId xmlns:a16="http://schemas.microsoft.com/office/drawing/2014/main" id="{0B9C0534-6D5E-E86A-F1D8-0F68F833BE4D}"/>
              </a:ext>
            </a:extLst>
          </p:cNvPr>
          <p:cNvPicPr>
            <a:picLocks noChangeAspect="1"/>
          </p:cNvPicPr>
          <p:nvPr/>
        </p:nvPicPr>
        <p:blipFill rotWithShape="1">
          <a:blip r:embed="rId2"/>
          <a:srcRect t="55651" b="24575"/>
          <a:stretch/>
        </p:blipFill>
        <p:spPr>
          <a:xfrm>
            <a:off x="2658120" y="2048605"/>
            <a:ext cx="6875760" cy="546339"/>
          </a:xfrm>
          <a:prstGeom prst="rect">
            <a:avLst/>
          </a:prstGeom>
        </p:spPr>
      </p:pic>
      <p:pic>
        <p:nvPicPr>
          <p:cNvPr id="5" name="Grafik 4">
            <a:extLst>
              <a:ext uri="{FF2B5EF4-FFF2-40B4-BE49-F238E27FC236}">
                <a16:creationId xmlns:a16="http://schemas.microsoft.com/office/drawing/2014/main" id="{07980539-99C8-624D-689F-D06E38F396FB}"/>
              </a:ext>
            </a:extLst>
          </p:cNvPr>
          <p:cNvPicPr>
            <a:picLocks noChangeAspect="1"/>
          </p:cNvPicPr>
          <p:nvPr/>
        </p:nvPicPr>
        <p:blipFill rotWithShape="1">
          <a:blip r:embed="rId2"/>
          <a:srcRect t="74905" b="-560"/>
          <a:stretch/>
        </p:blipFill>
        <p:spPr>
          <a:xfrm>
            <a:off x="2658120" y="2576872"/>
            <a:ext cx="6875760" cy="708802"/>
          </a:xfrm>
          <a:prstGeom prst="rect">
            <a:avLst/>
          </a:prstGeom>
        </p:spPr>
      </p:pic>
      <p:pic>
        <p:nvPicPr>
          <p:cNvPr id="6" name="Grafik 5">
            <a:extLst>
              <a:ext uri="{FF2B5EF4-FFF2-40B4-BE49-F238E27FC236}">
                <a16:creationId xmlns:a16="http://schemas.microsoft.com/office/drawing/2014/main" id="{9967B99B-BA19-DB76-CCB8-AD13858F9D91}"/>
              </a:ext>
            </a:extLst>
          </p:cNvPr>
          <p:cNvPicPr>
            <a:picLocks noChangeAspect="1"/>
          </p:cNvPicPr>
          <p:nvPr/>
        </p:nvPicPr>
        <p:blipFill rotWithShape="1">
          <a:blip r:embed="rId3"/>
          <a:srcRect b="52495"/>
          <a:stretch/>
        </p:blipFill>
        <p:spPr>
          <a:xfrm>
            <a:off x="2658120" y="3485312"/>
            <a:ext cx="6935585" cy="1537557"/>
          </a:xfrm>
          <a:prstGeom prst="rect">
            <a:avLst/>
          </a:prstGeom>
        </p:spPr>
      </p:pic>
      <p:pic>
        <p:nvPicPr>
          <p:cNvPr id="7" name="Grafik 6">
            <a:extLst>
              <a:ext uri="{FF2B5EF4-FFF2-40B4-BE49-F238E27FC236}">
                <a16:creationId xmlns:a16="http://schemas.microsoft.com/office/drawing/2014/main" id="{16FE517D-A6B3-8B64-3107-29A92F9E2192}"/>
              </a:ext>
            </a:extLst>
          </p:cNvPr>
          <p:cNvPicPr>
            <a:picLocks noChangeAspect="1"/>
          </p:cNvPicPr>
          <p:nvPr/>
        </p:nvPicPr>
        <p:blipFill rotWithShape="1">
          <a:blip r:embed="rId3"/>
          <a:srcRect t="47505" b="38744"/>
          <a:stretch/>
        </p:blipFill>
        <p:spPr>
          <a:xfrm>
            <a:off x="2628207" y="5091881"/>
            <a:ext cx="6935585" cy="445080"/>
          </a:xfrm>
          <a:prstGeom prst="rect">
            <a:avLst/>
          </a:prstGeom>
        </p:spPr>
      </p:pic>
      <p:pic>
        <p:nvPicPr>
          <p:cNvPr id="8" name="Grafik 7">
            <a:extLst>
              <a:ext uri="{FF2B5EF4-FFF2-40B4-BE49-F238E27FC236}">
                <a16:creationId xmlns:a16="http://schemas.microsoft.com/office/drawing/2014/main" id="{759DD40C-E9FC-9FCD-EF3E-6FAEFD88F8A2}"/>
              </a:ext>
            </a:extLst>
          </p:cNvPr>
          <p:cNvPicPr>
            <a:picLocks noChangeAspect="1"/>
          </p:cNvPicPr>
          <p:nvPr/>
        </p:nvPicPr>
        <p:blipFill rotWithShape="1">
          <a:blip r:embed="rId3"/>
          <a:srcRect t="61256" b="16845"/>
          <a:stretch/>
        </p:blipFill>
        <p:spPr>
          <a:xfrm>
            <a:off x="2658120" y="5605973"/>
            <a:ext cx="6935585" cy="708801"/>
          </a:xfrm>
          <a:prstGeom prst="rect">
            <a:avLst/>
          </a:prstGeom>
        </p:spPr>
      </p:pic>
      <p:pic>
        <p:nvPicPr>
          <p:cNvPr id="9" name="Grafik 8">
            <a:extLst>
              <a:ext uri="{FF2B5EF4-FFF2-40B4-BE49-F238E27FC236}">
                <a16:creationId xmlns:a16="http://schemas.microsoft.com/office/drawing/2014/main" id="{BB7A08D1-B9D5-2BF0-ABA1-E57E1BC62F11}"/>
              </a:ext>
            </a:extLst>
          </p:cNvPr>
          <p:cNvPicPr>
            <a:picLocks noChangeAspect="1"/>
          </p:cNvPicPr>
          <p:nvPr/>
        </p:nvPicPr>
        <p:blipFill rotWithShape="1">
          <a:blip r:embed="rId3"/>
          <a:srcRect t="83155" b="-35"/>
          <a:stretch/>
        </p:blipFill>
        <p:spPr>
          <a:xfrm>
            <a:off x="2598295" y="6239027"/>
            <a:ext cx="6935585" cy="546339"/>
          </a:xfrm>
          <a:prstGeom prst="rect">
            <a:avLst/>
          </a:prstGeom>
        </p:spPr>
      </p:pic>
    </p:spTree>
    <p:extLst>
      <p:ext uri="{BB962C8B-B14F-4D97-AF65-F5344CB8AC3E}">
        <p14:creationId xmlns:p14="http://schemas.microsoft.com/office/powerpoint/2010/main" val="2584545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012025A-E1F8-D857-4B4F-BB956BD66DD5}"/>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EXKURS: </a:t>
            </a:r>
            <a:r>
              <a:rPr lang="de-DE" dirty="0" err="1"/>
              <a:t>Numpy</a:t>
            </a:r>
            <a:r>
              <a:rPr lang="de-DE" dirty="0"/>
              <a:t> </a:t>
            </a:r>
            <a:r>
              <a:rPr lang="de-DE" dirty="0" err="1"/>
              <a:t>arrays</a:t>
            </a:r>
            <a:endParaRPr lang="de-DE" dirty="0"/>
          </a:p>
        </p:txBody>
      </p:sp>
      <p:pic>
        <p:nvPicPr>
          <p:cNvPr id="4" name="Grafik 3">
            <a:extLst>
              <a:ext uri="{FF2B5EF4-FFF2-40B4-BE49-F238E27FC236}">
                <a16:creationId xmlns:a16="http://schemas.microsoft.com/office/drawing/2014/main" id="{918DBD3C-25FA-F285-F85A-555B7242B6E8}"/>
              </a:ext>
            </a:extLst>
          </p:cNvPr>
          <p:cNvPicPr>
            <a:picLocks noChangeAspect="1"/>
          </p:cNvPicPr>
          <p:nvPr/>
        </p:nvPicPr>
        <p:blipFill>
          <a:blip r:embed="rId2"/>
          <a:stretch>
            <a:fillRect/>
          </a:stretch>
        </p:blipFill>
        <p:spPr>
          <a:xfrm>
            <a:off x="113281" y="485364"/>
            <a:ext cx="5639587" cy="2943636"/>
          </a:xfrm>
          <a:prstGeom prst="rect">
            <a:avLst/>
          </a:prstGeom>
        </p:spPr>
      </p:pic>
      <p:pic>
        <p:nvPicPr>
          <p:cNvPr id="8" name="Grafik 7">
            <a:extLst>
              <a:ext uri="{FF2B5EF4-FFF2-40B4-BE49-F238E27FC236}">
                <a16:creationId xmlns:a16="http://schemas.microsoft.com/office/drawing/2014/main" id="{6016DE0D-EA79-8E9B-A822-0CFB96614FE9}"/>
              </a:ext>
            </a:extLst>
          </p:cNvPr>
          <p:cNvPicPr>
            <a:picLocks noChangeAspect="1"/>
          </p:cNvPicPr>
          <p:nvPr/>
        </p:nvPicPr>
        <p:blipFill>
          <a:blip r:embed="rId3"/>
          <a:stretch>
            <a:fillRect/>
          </a:stretch>
        </p:blipFill>
        <p:spPr>
          <a:xfrm>
            <a:off x="6429606" y="3035166"/>
            <a:ext cx="5649113" cy="3762900"/>
          </a:xfrm>
          <a:prstGeom prst="rect">
            <a:avLst/>
          </a:prstGeom>
        </p:spPr>
      </p:pic>
      <p:cxnSp>
        <p:nvCxnSpPr>
          <p:cNvPr id="10" name="Verbinder: gewinkelt 9">
            <a:extLst>
              <a:ext uri="{FF2B5EF4-FFF2-40B4-BE49-F238E27FC236}">
                <a16:creationId xmlns:a16="http://schemas.microsoft.com/office/drawing/2014/main" id="{F6F423EB-276A-E2FD-5E76-BEDE60591B44}"/>
              </a:ext>
            </a:extLst>
          </p:cNvPr>
          <p:cNvCxnSpPr>
            <a:stCxn id="4" idx="2"/>
            <a:endCxn id="8" idx="1"/>
          </p:cNvCxnSpPr>
          <p:nvPr/>
        </p:nvCxnSpPr>
        <p:spPr>
          <a:xfrm rot="16200000" flipH="1">
            <a:off x="3937532" y="2424542"/>
            <a:ext cx="1487616" cy="34965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9F79B4BC-7946-C4C6-1B17-34F0F5FCC243}"/>
              </a:ext>
            </a:extLst>
          </p:cNvPr>
          <p:cNvSpPr txBox="1"/>
          <p:nvPr/>
        </p:nvSpPr>
        <p:spPr>
          <a:xfrm>
            <a:off x="3406841" y="4941117"/>
            <a:ext cx="2346027" cy="369332"/>
          </a:xfrm>
          <a:prstGeom prst="rect">
            <a:avLst/>
          </a:prstGeom>
          <a:noFill/>
        </p:spPr>
        <p:txBody>
          <a:bodyPr wrap="none" rtlCol="0">
            <a:spAutoFit/>
          </a:bodyPr>
          <a:lstStyle/>
          <a:p>
            <a:r>
              <a:rPr lang="de-DE" dirty="0"/>
              <a:t>Solution: </a:t>
            </a:r>
            <a:r>
              <a:rPr lang="de-DE" dirty="0" err="1"/>
              <a:t>numpy</a:t>
            </a:r>
            <a:r>
              <a:rPr lang="de-DE" dirty="0"/>
              <a:t> </a:t>
            </a:r>
            <a:r>
              <a:rPr lang="de-DE" dirty="0" err="1"/>
              <a:t>arrays</a:t>
            </a:r>
            <a:endParaRPr lang="de-DE" dirty="0"/>
          </a:p>
        </p:txBody>
      </p:sp>
    </p:spTree>
    <p:extLst>
      <p:ext uri="{BB962C8B-B14F-4D97-AF65-F5344CB8AC3E}">
        <p14:creationId xmlns:p14="http://schemas.microsoft.com/office/powerpoint/2010/main" val="779062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605B62F-45DE-CD49-248B-9949EDE90F9A}"/>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K-</a:t>
            </a:r>
            <a:r>
              <a:rPr lang="de-DE" dirty="0" err="1"/>
              <a:t>Nearest</a:t>
            </a:r>
            <a:r>
              <a:rPr lang="de-DE" dirty="0"/>
              <a:t> </a:t>
            </a:r>
            <a:r>
              <a:rPr lang="de-DE" dirty="0" err="1"/>
              <a:t>Neighbors</a:t>
            </a:r>
            <a:r>
              <a:rPr lang="de-DE" dirty="0"/>
              <a:t>: Umsetzung</a:t>
            </a:r>
          </a:p>
        </p:txBody>
      </p:sp>
      <p:pic>
        <p:nvPicPr>
          <p:cNvPr id="3" name="Grafik 2">
            <a:extLst>
              <a:ext uri="{FF2B5EF4-FFF2-40B4-BE49-F238E27FC236}">
                <a16:creationId xmlns:a16="http://schemas.microsoft.com/office/drawing/2014/main" id="{54E1039A-07AD-5B24-D17C-26ACDE89F5DC}"/>
              </a:ext>
            </a:extLst>
          </p:cNvPr>
          <p:cNvPicPr>
            <a:picLocks noChangeAspect="1"/>
          </p:cNvPicPr>
          <p:nvPr/>
        </p:nvPicPr>
        <p:blipFill rotWithShape="1">
          <a:blip r:embed="rId2"/>
          <a:srcRect b="44349"/>
          <a:stretch/>
        </p:blipFill>
        <p:spPr>
          <a:xfrm>
            <a:off x="2658120" y="485578"/>
            <a:ext cx="6875760" cy="1537557"/>
          </a:xfrm>
          <a:prstGeom prst="rect">
            <a:avLst/>
          </a:prstGeom>
        </p:spPr>
      </p:pic>
      <p:pic>
        <p:nvPicPr>
          <p:cNvPr id="4" name="Grafik 3">
            <a:extLst>
              <a:ext uri="{FF2B5EF4-FFF2-40B4-BE49-F238E27FC236}">
                <a16:creationId xmlns:a16="http://schemas.microsoft.com/office/drawing/2014/main" id="{0B9C0534-6D5E-E86A-F1D8-0F68F833BE4D}"/>
              </a:ext>
            </a:extLst>
          </p:cNvPr>
          <p:cNvPicPr>
            <a:picLocks noChangeAspect="1"/>
          </p:cNvPicPr>
          <p:nvPr/>
        </p:nvPicPr>
        <p:blipFill rotWithShape="1">
          <a:blip r:embed="rId2"/>
          <a:srcRect t="55651" b="24575"/>
          <a:stretch/>
        </p:blipFill>
        <p:spPr>
          <a:xfrm>
            <a:off x="2658120" y="2048605"/>
            <a:ext cx="6875760" cy="546339"/>
          </a:xfrm>
          <a:prstGeom prst="rect">
            <a:avLst/>
          </a:prstGeom>
        </p:spPr>
      </p:pic>
      <p:pic>
        <p:nvPicPr>
          <p:cNvPr id="5" name="Grafik 4">
            <a:extLst>
              <a:ext uri="{FF2B5EF4-FFF2-40B4-BE49-F238E27FC236}">
                <a16:creationId xmlns:a16="http://schemas.microsoft.com/office/drawing/2014/main" id="{07980539-99C8-624D-689F-D06E38F396FB}"/>
              </a:ext>
            </a:extLst>
          </p:cNvPr>
          <p:cNvPicPr>
            <a:picLocks noChangeAspect="1"/>
          </p:cNvPicPr>
          <p:nvPr/>
        </p:nvPicPr>
        <p:blipFill rotWithShape="1">
          <a:blip r:embed="rId2"/>
          <a:srcRect t="74905" b="-560"/>
          <a:stretch/>
        </p:blipFill>
        <p:spPr>
          <a:xfrm>
            <a:off x="2658120" y="2576872"/>
            <a:ext cx="6875760" cy="708802"/>
          </a:xfrm>
          <a:prstGeom prst="rect">
            <a:avLst/>
          </a:prstGeom>
        </p:spPr>
      </p:pic>
      <p:pic>
        <p:nvPicPr>
          <p:cNvPr id="6" name="Grafik 5">
            <a:extLst>
              <a:ext uri="{FF2B5EF4-FFF2-40B4-BE49-F238E27FC236}">
                <a16:creationId xmlns:a16="http://schemas.microsoft.com/office/drawing/2014/main" id="{9967B99B-BA19-DB76-CCB8-AD13858F9D91}"/>
              </a:ext>
            </a:extLst>
          </p:cNvPr>
          <p:cNvPicPr>
            <a:picLocks noChangeAspect="1"/>
          </p:cNvPicPr>
          <p:nvPr/>
        </p:nvPicPr>
        <p:blipFill rotWithShape="1">
          <a:blip r:embed="rId3"/>
          <a:srcRect b="52495"/>
          <a:stretch/>
        </p:blipFill>
        <p:spPr>
          <a:xfrm>
            <a:off x="2658120" y="3485312"/>
            <a:ext cx="6935585" cy="1537557"/>
          </a:xfrm>
          <a:prstGeom prst="rect">
            <a:avLst/>
          </a:prstGeom>
        </p:spPr>
      </p:pic>
      <p:pic>
        <p:nvPicPr>
          <p:cNvPr id="7" name="Grafik 6">
            <a:extLst>
              <a:ext uri="{FF2B5EF4-FFF2-40B4-BE49-F238E27FC236}">
                <a16:creationId xmlns:a16="http://schemas.microsoft.com/office/drawing/2014/main" id="{16FE517D-A6B3-8B64-3107-29A92F9E2192}"/>
              </a:ext>
            </a:extLst>
          </p:cNvPr>
          <p:cNvPicPr>
            <a:picLocks noChangeAspect="1"/>
          </p:cNvPicPr>
          <p:nvPr/>
        </p:nvPicPr>
        <p:blipFill rotWithShape="1">
          <a:blip r:embed="rId3"/>
          <a:srcRect t="47505" b="38744"/>
          <a:stretch/>
        </p:blipFill>
        <p:spPr>
          <a:xfrm>
            <a:off x="2628207" y="5091881"/>
            <a:ext cx="6935585" cy="445080"/>
          </a:xfrm>
          <a:prstGeom prst="rect">
            <a:avLst/>
          </a:prstGeom>
        </p:spPr>
      </p:pic>
      <p:pic>
        <p:nvPicPr>
          <p:cNvPr id="8" name="Grafik 7">
            <a:extLst>
              <a:ext uri="{FF2B5EF4-FFF2-40B4-BE49-F238E27FC236}">
                <a16:creationId xmlns:a16="http://schemas.microsoft.com/office/drawing/2014/main" id="{759DD40C-E9FC-9FCD-EF3E-6FAEFD88F8A2}"/>
              </a:ext>
            </a:extLst>
          </p:cNvPr>
          <p:cNvPicPr>
            <a:picLocks noChangeAspect="1"/>
          </p:cNvPicPr>
          <p:nvPr/>
        </p:nvPicPr>
        <p:blipFill rotWithShape="1">
          <a:blip r:embed="rId3"/>
          <a:srcRect t="61256" b="16845"/>
          <a:stretch/>
        </p:blipFill>
        <p:spPr>
          <a:xfrm>
            <a:off x="2658120" y="5605973"/>
            <a:ext cx="6935585" cy="708801"/>
          </a:xfrm>
          <a:prstGeom prst="rect">
            <a:avLst/>
          </a:prstGeom>
        </p:spPr>
      </p:pic>
      <p:pic>
        <p:nvPicPr>
          <p:cNvPr id="9" name="Grafik 8">
            <a:extLst>
              <a:ext uri="{FF2B5EF4-FFF2-40B4-BE49-F238E27FC236}">
                <a16:creationId xmlns:a16="http://schemas.microsoft.com/office/drawing/2014/main" id="{BB7A08D1-B9D5-2BF0-ABA1-E57E1BC62F11}"/>
              </a:ext>
            </a:extLst>
          </p:cNvPr>
          <p:cNvPicPr>
            <a:picLocks noChangeAspect="1"/>
          </p:cNvPicPr>
          <p:nvPr/>
        </p:nvPicPr>
        <p:blipFill rotWithShape="1">
          <a:blip r:embed="rId3"/>
          <a:srcRect t="83155" b="-35"/>
          <a:stretch/>
        </p:blipFill>
        <p:spPr>
          <a:xfrm>
            <a:off x="2598295" y="6239027"/>
            <a:ext cx="6935585" cy="546339"/>
          </a:xfrm>
          <a:prstGeom prst="rect">
            <a:avLst/>
          </a:prstGeom>
        </p:spPr>
      </p:pic>
    </p:spTree>
    <p:extLst>
      <p:ext uri="{BB962C8B-B14F-4D97-AF65-F5344CB8AC3E}">
        <p14:creationId xmlns:p14="http://schemas.microsoft.com/office/powerpoint/2010/main" val="2467148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chrift, Diagramm enthält.&#10;&#10;Automatisch generierte Beschreibung">
            <a:extLst>
              <a:ext uri="{FF2B5EF4-FFF2-40B4-BE49-F238E27FC236}">
                <a16:creationId xmlns:a16="http://schemas.microsoft.com/office/drawing/2014/main" id="{D1883650-6E17-403C-76FC-438757BE5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34" y="692286"/>
            <a:ext cx="10614251" cy="5982834"/>
          </a:xfrm>
          <a:prstGeom prst="rect">
            <a:avLst/>
          </a:prstGeom>
        </p:spPr>
      </p:pic>
      <p:sp>
        <p:nvSpPr>
          <p:cNvPr id="5" name="Textfeld 4">
            <a:extLst>
              <a:ext uri="{FF2B5EF4-FFF2-40B4-BE49-F238E27FC236}">
                <a16:creationId xmlns:a16="http://schemas.microsoft.com/office/drawing/2014/main" id="{40C1D5BF-5FAF-B116-5365-B9CDD4D03393}"/>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misst man die Performance eines Models?</a:t>
            </a:r>
          </a:p>
        </p:txBody>
      </p:sp>
    </p:spTree>
    <p:extLst>
      <p:ext uri="{BB962C8B-B14F-4D97-AF65-F5344CB8AC3E}">
        <p14:creationId xmlns:p14="http://schemas.microsoft.com/office/powerpoint/2010/main" val="919824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824753-E238-DE96-8CE8-1FF4377F2F28}"/>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misst man die Performance eines Models?</a:t>
            </a:r>
          </a:p>
        </p:txBody>
      </p:sp>
      <p:pic>
        <p:nvPicPr>
          <p:cNvPr id="3" name="Grafik 2">
            <a:extLst>
              <a:ext uri="{FF2B5EF4-FFF2-40B4-BE49-F238E27FC236}">
                <a16:creationId xmlns:a16="http://schemas.microsoft.com/office/drawing/2014/main" id="{D9271E67-57BD-4C77-0F0C-5B74091C4EA3}"/>
              </a:ext>
            </a:extLst>
          </p:cNvPr>
          <p:cNvPicPr>
            <a:picLocks noChangeAspect="1"/>
          </p:cNvPicPr>
          <p:nvPr/>
        </p:nvPicPr>
        <p:blipFill>
          <a:blip r:embed="rId2"/>
          <a:stretch>
            <a:fillRect/>
          </a:stretch>
        </p:blipFill>
        <p:spPr>
          <a:xfrm>
            <a:off x="294283" y="743275"/>
            <a:ext cx="11606047" cy="5444165"/>
          </a:xfrm>
          <a:prstGeom prst="rect">
            <a:avLst/>
          </a:prstGeom>
        </p:spPr>
      </p:pic>
    </p:spTree>
    <p:extLst>
      <p:ext uri="{BB962C8B-B14F-4D97-AF65-F5344CB8AC3E}">
        <p14:creationId xmlns:p14="http://schemas.microsoft.com/office/powerpoint/2010/main" val="3423006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E59EE6B-4F8B-E4F5-CE9A-973C4B639A9C}"/>
              </a:ext>
            </a:extLst>
          </p:cNvPr>
          <p:cNvPicPr>
            <a:picLocks noChangeAspect="1"/>
          </p:cNvPicPr>
          <p:nvPr/>
        </p:nvPicPr>
        <p:blipFill>
          <a:blip r:embed="rId2"/>
          <a:stretch>
            <a:fillRect/>
          </a:stretch>
        </p:blipFill>
        <p:spPr>
          <a:xfrm>
            <a:off x="221178" y="473235"/>
            <a:ext cx="8351614" cy="2986795"/>
          </a:xfrm>
          <a:prstGeom prst="rect">
            <a:avLst/>
          </a:prstGeom>
        </p:spPr>
      </p:pic>
      <p:pic>
        <p:nvPicPr>
          <p:cNvPr id="3" name="Grafik 2">
            <a:extLst>
              <a:ext uri="{FF2B5EF4-FFF2-40B4-BE49-F238E27FC236}">
                <a16:creationId xmlns:a16="http://schemas.microsoft.com/office/drawing/2014/main" id="{391BAB2B-FF92-EB43-A1EB-D829C178F8EB}"/>
              </a:ext>
            </a:extLst>
          </p:cNvPr>
          <p:cNvPicPr>
            <a:picLocks noChangeAspect="1"/>
          </p:cNvPicPr>
          <p:nvPr/>
        </p:nvPicPr>
        <p:blipFill rotWithShape="1">
          <a:blip r:embed="rId3"/>
          <a:srcRect l="11252" t="28463" r="59614"/>
          <a:stretch/>
        </p:blipFill>
        <p:spPr>
          <a:xfrm>
            <a:off x="221178" y="3941638"/>
            <a:ext cx="2168872" cy="2916362"/>
          </a:xfrm>
          <a:prstGeom prst="rect">
            <a:avLst/>
          </a:prstGeom>
        </p:spPr>
      </p:pic>
      <p:sp>
        <p:nvSpPr>
          <p:cNvPr id="4" name="Textfeld 3">
            <a:extLst>
              <a:ext uri="{FF2B5EF4-FFF2-40B4-BE49-F238E27FC236}">
                <a16:creationId xmlns:a16="http://schemas.microsoft.com/office/drawing/2014/main" id="{1F252275-3964-8A3D-F4E3-F1C0F691F88C}"/>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misst man die Performance eines Models?</a:t>
            </a:r>
          </a:p>
        </p:txBody>
      </p:sp>
      <p:pic>
        <p:nvPicPr>
          <p:cNvPr id="5" name="Grafik 4">
            <a:extLst>
              <a:ext uri="{FF2B5EF4-FFF2-40B4-BE49-F238E27FC236}">
                <a16:creationId xmlns:a16="http://schemas.microsoft.com/office/drawing/2014/main" id="{00D96C4B-8F47-C28D-8EF1-BAADEE738A5B}"/>
              </a:ext>
            </a:extLst>
          </p:cNvPr>
          <p:cNvPicPr>
            <a:picLocks noChangeAspect="1"/>
          </p:cNvPicPr>
          <p:nvPr/>
        </p:nvPicPr>
        <p:blipFill rotWithShape="1">
          <a:blip r:embed="rId3"/>
          <a:srcRect l="40492" t="28463" r="30374"/>
          <a:stretch/>
        </p:blipFill>
        <p:spPr>
          <a:xfrm>
            <a:off x="9166768" y="558662"/>
            <a:ext cx="2221253" cy="2986795"/>
          </a:xfrm>
          <a:prstGeom prst="rect">
            <a:avLst/>
          </a:prstGeom>
        </p:spPr>
      </p:pic>
      <p:pic>
        <p:nvPicPr>
          <p:cNvPr id="6" name="Grafik 5">
            <a:extLst>
              <a:ext uri="{FF2B5EF4-FFF2-40B4-BE49-F238E27FC236}">
                <a16:creationId xmlns:a16="http://schemas.microsoft.com/office/drawing/2014/main" id="{80B03F08-87D4-FBF1-4DE5-225CF0322CAB}"/>
              </a:ext>
            </a:extLst>
          </p:cNvPr>
          <p:cNvPicPr>
            <a:picLocks noChangeAspect="1"/>
          </p:cNvPicPr>
          <p:nvPr/>
        </p:nvPicPr>
        <p:blipFill rotWithShape="1">
          <a:blip r:embed="rId3"/>
          <a:srcRect l="69793" t="27794" r="1073" b="670"/>
          <a:stretch/>
        </p:blipFill>
        <p:spPr>
          <a:xfrm>
            <a:off x="2495398" y="3941637"/>
            <a:ext cx="2168873" cy="2916363"/>
          </a:xfrm>
          <a:prstGeom prst="rect">
            <a:avLst/>
          </a:prstGeom>
        </p:spPr>
      </p:pic>
      <p:pic>
        <p:nvPicPr>
          <p:cNvPr id="7" name="Grafik 6">
            <a:extLst>
              <a:ext uri="{FF2B5EF4-FFF2-40B4-BE49-F238E27FC236}">
                <a16:creationId xmlns:a16="http://schemas.microsoft.com/office/drawing/2014/main" id="{E67C4360-4C7E-A6E7-FE0B-61A8AC0550D2}"/>
              </a:ext>
            </a:extLst>
          </p:cNvPr>
          <p:cNvPicPr>
            <a:picLocks noChangeAspect="1"/>
          </p:cNvPicPr>
          <p:nvPr/>
        </p:nvPicPr>
        <p:blipFill rotWithShape="1">
          <a:blip r:embed="rId3"/>
          <a:srcRect l="1409" t="350" r="62309" b="89285"/>
          <a:stretch/>
        </p:blipFill>
        <p:spPr>
          <a:xfrm>
            <a:off x="364467" y="3620566"/>
            <a:ext cx="2331197" cy="364686"/>
          </a:xfrm>
          <a:prstGeom prst="rect">
            <a:avLst/>
          </a:prstGeom>
        </p:spPr>
      </p:pic>
      <p:pic>
        <p:nvPicPr>
          <p:cNvPr id="8" name="Grafik 7">
            <a:extLst>
              <a:ext uri="{FF2B5EF4-FFF2-40B4-BE49-F238E27FC236}">
                <a16:creationId xmlns:a16="http://schemas.microsoft.com/office/drawing/2014/main" id="{BED4AFDA-4BF4-8500-1227-EBFD4B2314DF}"/>
              </a:ext>
            </a:extLst>
          </p:cNvPr>
          <p:cNvPicPr>
            <a:picLocks noChangeAspect="1"/>
          </p:cNvPicPr>
          <p:nvPr/>
        </p:nvPicPr>
        <p:blipFill rotWithShape="1">
          <a:blip r:embed="rId4"/>
          <a:srcRect l="24578" t="11675"/>
          <a:stretch/>
        </p:blipFill>
        <p:spPr>
          <a:xfrm>
            <a:off x="4769619" y="4063294"/>
            <a:ext cx="3614495" cy="2673048"/>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C3CD7F3-3D5C-2240-4D43-6B2A3135D3A3}"/>
                  </a:ext>
                </a:extLst>
              </p:cNvPr>
              <p:cNvSpPr txBox="1"/>
              <p:nvPr/>
            </p:nvSpPr>
            <p:spPr>
              <a:xfrm>
                <a:off x="8528716" y="4251157"/>
                <a:ext cx="3398029" cy="923330"/>
              </a:xfrm>
              <a:prstGeom prst="rect">
                <a:avLst/>
              </a:prstGeom>
              <a:noFill/>
            </p:spPr>
            <p:txBody>
              <a:bodyPr wrap="square" rtlCol="0">
                <a:spAutoFit/>
              </a:bodyPr>
              <a:lstStyle/>
              <a:p>
                <a:r>
                  <a:rPr lang="de-DE" b="1" dirty="0"/>
                  <a:t>Larger k </a:t>
                </a:r>
                <a:endParaRPr lang="de-DE" b="1"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m:t>
                    </m:r>
                  </m:oMath>
                </a14:m>
                <a:r>
                  <a:rPr lang="de-DE" dirty="0"/>
                  <a:t> </a:t>
                </a:r>
                <a:r>
                  <a:rPr lang="de-DE" dirty="0" err="1"/>
                  <a:t>less</a:t>
                </a:r>
                <a:r>
                  <a:rPr lang="de-DE" dirty="0"/>
                  <a:t> </a:t>
                </a:r>
                <a:r>
                  <a:rPr lang="de-DE" dirty="0" err="1"/>
                  <a:t>complex</a:t>
                </a:r>
                <a:r>
                  <a:rPr lang="de-DE" dirty="0"/>
                  <a:t> </a:t>
                </a:r>
                <a:r>
                  <a:rPr lang="de-DE" dirty="0" err="1"/>
                  <a:t>model</a:t>
                </a:r>
                <a:r>
                  <a:rPr lang="de-DE" dirty="0"/>
                  <a:t> </a:t>
                </a:r>
                <a14:m>
                  <m:oMath xmlns:m="http://schemas.openxmlformats.org/officeDocument/2006/math">
                    <m:r>
                      <a:rPr lang="de-DE" b="0" i="1" smtClean="0">
                        <a:latin typeface="Cambria Math" panose="02040503050406030204" pitchFamily="18" charset="0"/>
                      </a:rPr>
                      <m:t>→</m:t>
                    </m:r>
                  </m:oMath>
                </a14:m>
                <a:r>
                  <a:rPr lang="de-DE" dirty="0"/>
                  <a:t> </a:t>
                </a:r>
                <a:r>
                  <a:rPr lang="de-DE" dirty="0" err="1"/>
                  <a:t>can</a:t>
                </a:r>
                <a:r>
                  <a:rPr lang="de-DE" dirty="0"/>
                  <a:t> </a:t>
                </a:r>
                <a:r>
                  <a:rPr lang="de-DE" dirty="0" err="1"/>
                  <a:t>cause</a:t>
                </a:r>
                <a:r>
                  <a:rPr lang="de-DE" dirty="0"/>
                  <a:t> </a:t>
                </a:r>
                <a:r>
                  <a:rPr lang="de-DE" dirty="0" err="1"/>
                  <a:t>underfitting</a:t>
                </a:r>
                <a:endParaRPr lang="de-DE" dirty="0"/>
              </a:p>
            </p:txBody>
          </p:sp>
        </mc:Choice>
        <mc:Fallback xmlns="">
          <p:sp>
            <p:nvSpPr>
              <p:cNvPr id="9" name="Textfeld 8">
                <a:extLst>
                  <a:ext uri="{FF2B5EF4-FFF2-40B4-BE49-F238E27FC236}">
                    <a16:creationId xmlns:a16="http://schemas.microsoft.com/office/drawing/2014/main" id="{DC3CD7F3-3D5C-2240-4D43-6B2A3135D3A3}"/>
                  </a:ext>
                </a:extLst>
              </p:cNvPr>
              <p:cNvSpPr txBox="1">
                <a:spLocks noRot="1" noChangeAspect="1" noMove="1" noResize="1" noEditPoints="1" noAdjustHandles="1" noChangeArrowheads="1" noChangeShapeType="1" noTextEdit="1"/>
              </p:cNvSpPr>
              <p:nvPr/>
            </p:nvSpPr>
            <p:spPr>
              <a:xfrm>
                <a:off x="8528716" y="4251157"/>
                <a:ext cx="3398029" cy="923330"/>
              </a:xfrm>
              <a:prstGeom prst="rect">
                <a:avLst/>
              </a:prstGeom>
              <a:blipFill>
                <a:blip r:embed="rId5"/>
                <a:stretch>
                  <a:fillRect l="-1436" t="-3289" b="-921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94EA71BC-E611-1422-B243-728C3E54EA00}"/>
                  </a:ext>
                </a:extLst>
              </p:cNvPr>
              <p:cNvSpPr txBox="1"/>
              <p:nvPr/>
            </p:nvSpPr>
            <p:spPr>
              <a:xfrm>
                <a:off x="8528717" y="5376008"/>
                <a:ext cx="3398029" cy="923330"/>
              </a:xfrm>
              <a:prstGeom prst="rect">
                <a:avLst/>
              </a:prstGeom>
              <a:noFill/>
            </p:spPr>
            <p:txBody>
              <a:bodyPr wrap="square" rtlCol="0">
                <a:spAutoFit/>
              </a:bodyPr>
              <a:lstStyle/>
              <a:p>
                <a:r>
                  <a:rPr lang="de-DE" b="1" dirty="0" err="1"/>
                  <a:t>Smaller</a:t>
                </a:r>
                <a:r>
                  <a:rPr lang="de-DE" b="1" dirty="0"/>
                  <a:t> k </a:t>
                </a:r>
              </a:p>
              <a:p>
                <a14:m>
                  <m:oMath xmlns:m="http://schemas.openxmlformats.org/officeDocument/2006/math">
                    <m:r>
                      <a:rPr lang="de-DE" b="0" i="1" smtClean="0">
                        <a:latin typeface="Cambria Math" panose="02040503050406030204" pitchFamily="18" charset="0"/>
                      </a:rPr>
                      <m:t>→</m:t>
                    </m:r>
                  </m:oMath>
                </a14:m>
                <a:r>
                  <a:rPr lang="de-DE" dirty="0"/>
                  <a:t> more </a:t>
                </a:r>
                <a:r>
                  <a:rPr lang="de-DE" dirty="0" err="1"/>
                  <a:t>complex</a:t>
                </a:r>
                <a:r>
                  <a:rPr lang="de-DE" dirty="0"/>
                  <a:t> </a:t>
                </a:r>
                <a:r>
                  <a:rPr lang="de-DE" dirty="0" err="1"/>
                  <a:t>model</a:t>
                </a:r>
                <a:r>
                  <a:rPr lang="de-DE" dirty="0"/>
                  <a:t> </a:t>
                </a:r>
                <a14:m>
                  <m:oMath xmlns:m="http://schemas.openxmlformats.org/officeDocument/2006/math">
                    <m:r>
                      <a:rPr lang="de-DE" b="0" i="1" smtClean="0">
                        <a:latin typeface="Cambria Math" panose="02040503050406030204" pitchFamily="18" charset="0"/>
                      </a:rPr>
                      <m:t>→</m:t>
                    </m:r>
                  </m:oMath>
                </a14:m>
                <a:r>
                  <a:rPr lang="de-DE" dirty="0"/>
                  <a:t> </a:t>
                </a:r>
                <a:r>
                  <a:rPr lang="de-DE" dirty="0" err="1"/>
                  <a:t>can</a:t>
                </a:r>
                <a:r>
                  <a:rPr lang="de-DE" dirty="0"/>
                  <a:t> </a:t>
                </a:r>
                <a:r>
                  <a:rPr lang="de-DE" dirty="0" err="1"/>
                  <a:t>lead</a:t>
                </a:r>
                <a:r>
                  <a:rPr lang="de-DE" dirty="0"/>
                  <a:t> </a:t>
                </a:r>
                <a:r>
                  <a:rPr lang="de-DE" dirty="0" err="1"/>
                  <a:t>to</a:t>
                </a:r>
                <a:r>
                  <a:rPr lang="de-DE" dirty="0"/>
                  <a:t> </a:t>
                </a:r>
                <a:r>
                  <a:rPr lang="de-DE" dirty="0" err="1"/>
                  <a:t>overfitting</a:t>
                </a:r>
                <a:endParaRPr lang="de-DE" dirty="0"/>
              </a:p>
            </p:txBody>
          </p:sp>
        </mc:Choice>
        <mc:Fallback xmlns="">
          <p:sp>
            <p:nvSpPr>
              <p:cNvPr id="10" name="Textfeld 9">
                <a:extLst>
                  <a:ext uri="{FF2B5EF4-FFF2-40B4-BE49-F238E27FC236}">
                    <a16:creationId xmlns:a16="http://schemas.microsoft.com/office/drawing/2014/main" id="{94EA71BC-E611-1422-B243-728C3E54EA00}"/>
                  </a:ext>
                </a:extLst>
              </p:cNvPr>
              <p:cNvSpPr txBox="1">
                <a:spLocks noRot="1" noChangeAspect="1" noMove="1" noResize="1" noEditPoints="1" noAdjustHandles="1" noChangeArrowheads="1" noChangeShapeType="1" noTextEdit="1"/>
              </p:cNvSpPr>
              <p:nvPr/>
            </p:nvSpPr>
            <p:spPr>
              <a:xfrm>
                <a:off x="8528717" y="5376008"/>
                <a:ext cx="3398029" cy="923330"/>
              </a:xfrm>
              <a:prstGeom prst="rect">
                <a:avLst/>
              </a:prstGeom>
              <a:blipFill>
                <a:blip r:embed="rId6"/>
                <a:stretch>
                  <a:fillRect l="-1436" t="-3974" b="-9934"/>
                </a:stretch>
              </a:blipFill>
            </p:spPr>
            <p:txBody>
              <a:bodyPr/>
              <a:lstStyle/>
              <a:p>
                <a:r>
                  <a:rPr lang="de-DE">
                    <a:noFill/>
                  </a:rPr>
                  <a:t> </a:t>
                </a:r>
              </a:p>
            </p:txBody>
          </p:sp>
        </mc:Fallback>
      </mc:AlternateContent>
    </p:spTree>
    <p:extLst>
      <p:ext uri="{BB962C8B-B14F-4D97-AF65-F5344CB8AC3E}">
        <p14:creationId xmlns:p14="http://schemas.microsoft.com/office/powerpoint/2010/main" val="736207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4F5E3F-614C-2663-7FB2-4FAC4811DCB2}"/>
              </a:ext>
            </a:extLst>
          </p:cNvPr>
          <p:cNvSpPr>
            <a:spLocks noGrp="1"/>
          </p:cNvSpPr>
          <p:nvPr>
            <p:ph type="title"/>
          </p:nvPr>
        </p:nvSpPr>
        <p:spPr/>
        <p:txBody>
          <a:bodyPr/>
          <a:lstStyle/>
          <a:p>
            <a:r>
              <a:rPr lang="de-DE" dirty="0"/>
              <a:t>Auf zu </a:t>
            </a:r>
            <a:r>
              <a:rPr lang="de-DE" dirty="0" err="1"/>
              <a:t>Colab</a:t>
            </a:r>
            <a:r>
              <a:rPr lang="de-DE" dirty="0"/>
              <a:t>!</a:t>
            </a:r>
          </a:p>
        </p:txBody>
      </p:sp>
      <p:sp>
        <p:nvSpPr>
          <p:cNvPr id="3" name="Textplatzhalter 2">
            <a:extLst>
              <a:ext uri="{FF2B5EF4-FFF2-40B4-BE49-F238E27FC236}">
                <a16:creationId xmlns:a16="http://schemas.microsoft.com/office/drawing/2014/main" id="{7997358B-C871-14C7-7B05-EA7AA5D6D733}"/>
              </a:ext>
            </a:extLst>
          </p:cNvPr>
          <p:cNvSpPr>
            <a:spLocks noGrp="1"/>
          </p:cNvSpPr>
          <p:nvPr>
            <p:ph type="body" idx="1"/>
          </p:nvPr>
        </p:nvSpPr>
        <p:spPr/>
        <p:txBody>
          <a:bodyPr/>
          <a:lstStyle/>
          <a:p>
            <a:r>
              <a:rPr lang="pt-BR" dirty="0"/>
              <a:t>Supervised Learning with scikit-learn</a:t>
            </a:r>
            <a:endParaRPr lang="de-DE" dirty="0"/>
          </a:p>
        </p:txBody>
      </p:sp>
      <p:pic>
        <p:nvPicPr>
          <p:cNvPr id="5" name="Grafik 4" descr="Ein Bild, das Schrift, Grafiken, Logo, Design enthält.&#10;&#10;Automatisch generierte Beschreibung">
            <a:extLst>
              <a:ext uri="{FF2B5EF4-FFF2-40B4-BE49-F238E27FC236}">
                <a16:creationId xmlns:a16="http://schemas.microsoft.com/office/drawing/2014/main" id="{B6636439-6C5B-9852-64D2-FB746FFD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010" y="344878"/>
            <a:ext cx="6996196" cy="3084122"/>
          </a:xfrm>
          <a:prstGeom prst="rect">
            <a:avLst/>
          </a:prstGeom>
        </p:spPr>
      </p:pic>
    </p:spTree>
    <p:extLst>
      <p:ext uri="{BB962C8B-B14F-4D97-AF65-F5344CB8AC3E}">
        <p14:creationId xmlns:p14="http://schemas.microsoft.com/office/powerpoint/2010/main" val="145591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874B7A5-EC4A-5434-8705-86F22E59FAFA}"/>
              </a:ext>
            </a:extLst>
          </p:cNvPr>
          <p:cNvPicPr>
            <a:picLocks noChangeAspect="1"/>
          </p:cNvPicPr>
          <p:nvPr/>
        </p:nvPicPr>
        <p:blipFill>
          <a:blip r:embed="rId2"/>
          <a:stretch>
            <a:fillRect/>
          </a:stretch>
        </p:blipFill>
        <p:spPr>
          <a:xfrm>
            <a:off x="2430561" y="435373"/>
            <a:ext cx="7330877" cy="6422627"/>
          </a:xfrm>
          <a:prstGeom prst="rect">
            <a:avLst/>
          </a:prstGeom>
        </p:spPr>
      </p:pic>
      <p:sp>
        <p:nvSpPr>
          <p:cNvPr id="3" name="Textfeld 2">
            <a:extLst>
              <a:ext uri="{FF2B5EF4-FFF2-40B4-BE49-F238E27FC236}">
                <a16:creationId xmlns:a16="http://schemas.microsoft.com/office/drawing/2014/main" id="{54EC7EB7-FDBE-995F-88DB-70DB13F076BA}"/>
              </a:ext>
            </a:extLst>
          </p:cNvPr>
          <p:cNvSpPr txBox="1"/>
          <p:nvPr/>
        </p:nvSpPr>
        <p:spPr>
          <a:xfrm>
            <a:off x="0" y="59934"/>
            <a:ext cx="12192000" cy="369332"/>
          </a:xfrm>
          <a:prstGeom prst="rect">
            <a:avLst/>
          </a:prstGeom>
          <a:solidFill>
            <a:srgbClr val="EFA7B8"/>
          </a:solidFill>
        </p:spPr>
        <p:txBody>
          <a:bodyPr wrap="square" rtlCol="0">
            <a:spAutoFit/>
          </a:bodyPr>
          <a:lstStyle/>
          <a:p>
            <a:pPr algn="ctr"/>
            <a:r>
              <a:rPr lang="de-DE" dirty="0" err="1"/>
              <a:t>Supervised</a:t>
            </a:r>
            <a:r>
              <a:rPr lang="de-DE" dirty="0"/>
              <a:t> Learning</a:t>
            </a:r>
          </a:p>
        </p:txBody>
      </p:sp>
    </p:spTree>
    <p:extLst>
      <p:ext uri="{BB962C8B-B14F-4D97-AF65-F5344CB8AC3E}">
        <p14:creationId xmlns:p14="http://schemas.microsoft.com/office/powerpoint/2010/main" val="4143051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F662A7EB-9137-662C-1182-308E49B9AC77}"/>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misst man die Performance eines Models?</a:t>
            </a:r>
          </a:p>
        </p:txBody>
      </p:sp>
      <p:pic>
        <p:nvPicPr>
          <p:cNvPr id="4" name="Grafik 3">
            <a:extLst>
              <a:ext uri="{FF2B5EF4-FFF2-40B4-BE49-F238E27FC236}">
                <a16:creationId xmlns:a16="http://schemas.microsoft.com/office/drawing/2014/main" id="{B7D73F10-B40C-BF69-4F51-01BB2317FFED}"/>
              </a:ext>
            </a:extLst>
          </p:cNvPr>
          <p:cNvPicPr>
            <a:picLocks noChangeAspect="1"/>
          </p:cNvPicPr>
          <p:nvPr/>
        </p:nvPicPr>
        <p:blipFill rotWithShape="1">
          <a:blip r:embed="rId2"/>
          <a:srcRect l="19702" t="12033"/>
          <a:stretch/>
        </p:blipFill>
        <p:spPr>
          <a:xfrm>
            <a:off x="7476031" y="576539"/>
            <a:ext cx="4497122" cy="3006198"/>
          </a:xfrm>
          <a:prstGeom prst="rect">
            <a:avLst/>
          </a:prstGeom>
        </p:spPr>
      </p:pic>
      <p:pic>
        <p:nvPicPr>
          <p:cNvPr id="6" name="Grafik 5">
            <a:extLst>
              <a:ext uri="{FF2B5EF4-FFF2-40B4-BE49-F238E27FC236}">
                <a16:creationId xmlns:a16="http://schemas.microsoft.com/office/drawing/2014/main" id="{ECE491FF-CED6-C25F-7728-568D5E08A060}"/>
              </a:ext>
            </a:extLst>
          </p:cNvPr>
          <p:cNvPicPr>
            <a:picLocks noChangeAspect="1"/>
          </p:cNvPicPr>
          <p:nvPr/>
        </p:nvPicPr>
        <p:blipFill>
          <a:blip r:embed="rId3"/>
          <a:stretch>
            <a:fillRect/>
          </a:stretch>
        </p:blipFill>
        <p:spPr>
          <a:xfrm>
            <a:off x="218847" y="455515"/>
            <a:ext cx="7131595" cy="3068055"/>
          </a:xfrm>
          <a:prstGeom prst="rect">
            <a:avLst/>
          </a:prstGeom>
        </p:spPr>
      </p:pic>
      <p:pic>
        <p:nvPicPr>
          <p:cNvPr id="7" name="Grafik 6">
            <a:extLst>
              <a:ext uri="{FF2B5EF4-FFF2-40B4-BE49-F238E27FC236}">
                <a16:creationId xmlns:a16="http://schemas.microsoft.com/office/drawing/2014/main" id="{5900516A-B036-6D49-B33C-35A0674A1BE9}"/>
              </a:ext>
            </a:extLst>
          </p:cNvPr>
          <p:cNvPicPr>
            <a:picLocks noChangeAspect="1"/>
          </p:cNvPicPr>
          <p:nvPr/>
        </p:nvPicPr>
        <p:blipFill>
          <a:blip r:embed="rId4"/>
          <a:stretch>
            <a:fillRect/>
          </a:stretch>
        </p:blipFill>
        <p:spPr>
          <a:xfrm>
            <a:off x="218847" y="4131063"/>
            <a:ext cx="7178992" cy="1852643"/>
          </a:xfrm>
          <a:prstGeom prst="rect">
            <a:avLst/>
          </a:prstGeom>
        </p:spPr>
      </p:pic>
      <p:pic>
        <p:nvPicPr>
          <p:cNvPr id="8" name="Grafik 7">
            <a:extLst>
              <a:ext uri="{FF2B5EF4-FFF2-40B4-BE49-F238E27FC236}">
                <a16:creationId xmlns:a16="http://schemas.microsoft.com/office/drawing/2014/main" id="{EE8E9813-511F-9D3E-0237-85F10226985A}"/>
              </a:ext>
            </a:extLst>
          </p:cNvPr>
          <p:cNvPicPr>
            <a:picLocks noChangeAspect="1"/>
          </p:cNvPicPr>
          <p:nvPr/>
        </p:nvPicPr>
        <p:blipFill rotWithShape="1">
          <a:blip r:embed="rId2"/>
          <a:srcRect l="19702" t="12033"/>
          <a:stretch/>
        </p:blipFill>
        <p:spPr>
          <a:xfrm>
            <a:off x="7476031" y="3730010"/>
            <a:ext cx="4497122" cy="3006198"/>
          </a:xfrm>
          <a:prstGeom prst="rect">
            <a:avLst/>
          </a:prstGeom>
        </p:spPr>
      </p:pic>
      <p:cxnSp>
        <p:nvCxnSpPr>
          <p:cNvPr id="10" name="Gerader Verbinder 9">
            <a:extLst>
              <a:ext uri="{FF2B5EF4-FFF2-40B4-BE49-F238E27FC236}">
                <a16:creationId xmlns:a16="http://schemas.microsoft.com/office/drawing/2014/main" id="{317E4BC3-C75C-41FD-F251-EB0C325FB17C}"/>
              </a:ext>
            </a:extLst>
          </p:cNvPr>
          <p:cNvCxnSpPr>
            <a:cxnSpLocks/>
          </p:cNvCxnSpPr>
          <p:nvPr/>
        </p:nvCxnSpPr>
        <p:spPr>
          <a:xfrm flipV="1">
            <a:off x="8160589" y="4131063"/>
            <a:ext cx="2415396" cy="1778031"/>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70827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B838C39-8420-ABD6-B54B-65C38DA211E7}"/>
              </a:ext>
            </a:extLst>
          </p:cNvPr>
          <p:cNvPicPr>
            <a:picLocks noChangeAspect="1"/>
          </p:cNvPicPr>
          <p:nvPr/>
        </p:nvPicPr>
        <p:blipFill>
          <a:blip r:embed="rId2"/>
          <a:stretch>
            <a:fillRect/>
          </a:stretch>
        </p:blipFill>
        <p:spPr>
          <a:xfrm>
            <a:off x="138637" y="545865"/>
            <a:ext cx="5732774" cy="2466274"/>
          </a:xfrm>
          <a:prstGeom prst="rect">
            <a:avLst/>
          </a:prstGeom>
        </p:spPr>
      </p:pic>
      <p:sp>
        <p:nvSpPr>
          <p:cNvPr id="3" name="Textfeld 2">
            <a:extLst>
              <a:ext uri="{FF2B5EF4-FFF2-40B4-BE49-F238E27FC236}">
                <a16:creationId xmlns:a16="http://schemas.microsoft.com/office/drawing/2014/main" id="{C413125F-677F-1A20-2249-52321F3DAE75}"/>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Regression einfach gedacht: </a:t>
            </a:r>
            <a:r>
              <a:rPr lang="de-DE" dirty="0" err="1"/>
              <a:t>How</a:t>
            </a:r>
            <a:r>
              <a:rPr lang="de-DE" dirty="0"/>
              <a:t> </a:t>
            </a:r>
            <a:r>
              <a:rPr lang="de-DE" dirty="0" err="1"/>
              <a:t>to</a:t>
            </a:r>
            <a:r>
              <a:rPr lang="de-DE" dirty="0"/>
              <a:t> </a:t>
            </a:r>
            <a:r>
              <a:rPr lang="de-DE" dirty="0" err="1"/>
              <a:t>predict</a:t>
            </a:r>
            <a:r>
              <a:rPr lang="de-DE" dirty="0"/>
              <a:t> </a:t>
            </a:r>
            <a:r>
              <a:rPr lang="de-DE" dirty="0" err="1"/>
              <a:t>blood</a:t>
            </a:r>
            <a:r>
              <a:rPr lang="de-DE" dirty="0"/>
              <a:t> </a:t>
            </a:r>
            <a:r>
              <a:rPr lang="de-DE" dirty="0" err="1"/>
              <a:t>glucose</a:t>
            </a:r>
            <a:r>
              <a:rPr lang="de-DE" dirty="0"/>
              <a:t> </a:t>
            </a:r>
            <a:r>
              <a:rPr lang="de-DE" dirty="0" err="1"/>
              <a:t>levels</a:t>
            </a:r>
            <a:r>
              <a:rPr lang="de-DE" dirty="0"/>
              <a:t> </a:t>
            </a:r>
            <a:r>
              <a:rPr lang="de-DE" dirty="0" err="1"/>
              <a:t>from</a:t>
            </a:r>
            <a:r>
              <a:rPr lang="de-DE" dirty="0"/>
              <a:t> </a:t>
            </a:r>
            <a:r>
              <a:rPr lang="de-DE" dirty="0" err="1"/>
              <a:t>only</a:t>
            </a:r>
            <a:r>
              <a:rPr lang="de-DE" dirty="0"/>
              <a:t> a </a:t>
            </a:r>
            <a:r>
              <a:rPr lang="de-DE" dirty="0" err="1"/>
              <a:t>single</a:t>
            </a:r>
            <a:r>
              <a:rPr lang="de-DE" dirty="0"/>
              <a:t> feature?</a:t>
            </a:r>
          </a:p>
        </p:txBody>
      </p:sp>
      <p:pic>
        <p:nvPicPr>
          <p:cNvPr id="4" name="Grafik 3">
            <a:extLst>
              <a:ext uri="{FF2B5EF4-FFF2-40B4-BE49-F238E27FC236}">
                <a16:creationId xmlns:a16="http://schemas.microsoft.com/office/drawing/2014/main" id="{A79F1321-5120-42E4-67F1-D2B078242DF7}"/>
              </a:ext>
            </a:extLst>
          </p:cNvPr>
          <p:cNvPicPr>
            <a:picLocks noChangeAspect="1"/>
          </p:cNvPicPr>
          <p:nvPr/>
        </p:nvPicPr>
        <p:blipFill rotWithShape="1">
          <a:blip r:embed="rId3"/>
          <a:srcRect b="45190"/>
          <a:stretch/>
        </p:blipFill>
        <p:spPr>
          <a:xfrm>
            <a:off x="138637" y="3128738"/>
            <a:ext cx="5769496" cy="838666"/>
          </a:xfrm>
          <a:prstGeom prst="rect">
            <a:avLst/>
          </a:prstGeom>
        </p:spPr>
      </p:pic>
      <p:pic>
        <p:nvPicPr>
          <p:cNvPr id="5" name="Grafik 4">
            <a:extLst>
              <a:ext uri="{FF2B5EF4-FFF2-40B4-BE49-F238E27FC236}">
                <a16:creationId xmlns:a16="http://schemas.microsoft.com/office/drawing/2014/main" id="{FCFB606E-F982-3AA9-0D2A-530924B4D093}"/>
              </a:ext>
            </a:extLst>
          </p:cNvPr>
          <p:cNvPicPr>
            <a:picLocks noChangeAspect="1"/>
          </p:cNvPicPr>
          <p:nvPr/>
        </p:nvPicPr>
        <p:blipFill>
          <a:blip r:embed="rId4"/>
          <a:stretch>
            <a:fillRect/>
          </a:stretch>
        </p:blipFill>
        <p:spPr>
          <a:xfrm>
            <a:off x="77638" y="4084004"/>
            <a:ext cx="5793773" cy="2320146"/>
          </a:xfrm>
          <a:prstGeom prst="rect">
            <a:avLst/>
          </a:prstGeom>
        </p:spPr>
      </p:pic>
      <p:pic>
        <p:nvPicPr>
          <p:cNvPr id="6" name="Grafik 5">
            <a:extLst>
              <a:ext uri="{FF2B5EF4-FFF2-40B4-BE49-F238E27FC236}">
                <a16:creationId xmlns:a16="http://schemas.microsoft.com/office/drawing/2014/main" id="{1D5389B5-0AD4-DF5F-CE6B-FEFCCEB09364}"/>
              </a:ext>
            </a:extLst>
          </p:cNvPr>
          <p:cNvPicPr>
            <a:picLocks noChangeAspect="1"/>
          </p:cNvPicPr>
          <p:nvPr/>
        </p:nvPicPr>
        <p:blipFill>
          <a:blip r:embed="rId5"/>
          <a:stretch>
            <a:fillRect/>
          </a:stretch>
        </p:blipFill>
        <p:spPr>
          <a:xfrm>
            <a:off x="5957363" y="545865"/>
            <a:ext cx="6096000" cy="2349427"/>
          </a:xfrm>
          <a:prstGeom prst="rect">
            <a:avLst/>
          </a:prstGeom>
        </p:spPr>
      </p:pic>
      <p:pic>
        <p:nvPicPr>
          <p:cNvPr id="7" name="Grafik 6">
            <a:extLst>
              <a:ext uri="{FF2B5EF4-FFF2-40B4-BE49-F238E27FC236}">
                <a16:creationId xmlns:a16="http://schemas.microsoft.com/office/drawing/2014/main" id="{AD742232-A99B-FA2A-7712-12E450CD275F}"/>
              </a:ext>
            </a:extLst>
          </p:cNvPr>
          <p:cNvPicPr>
            <a:picLocks noChangeAspect="1"/>
          </p:cNvPicPr>
          <p:nvPr/>
        </p:nvPicPr>
        <p:blipFill>
          <a:blip r:embed="rId6"/>
          <a:stretch>
            <a:fillRect/>
          </a:stretch>
        </p:blipFill>
        <p:spPr>
          <a:xfrm>
            <a:off x="6622016" y="3209574"/>
            <a:ext cx="4981133" cy="3398260"/>
          </a:xfrm>
          <a:prstGeom prst="rect">
            <a:avLst/>
          </a:prstGeom>
        </p:spPr>
      </p:pic>
    </p:spTree>
    <p:extLst>
      <p:ext uri="{BB962C8B-B14F-4D97-AF65-F5344CB8AC3E}">
        <p14:creationId xmlns:p14="http://schemas.microsoft.com/office/powerpoint/2010/main" val="395959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66FB080-2D89-1104-1039-656C4244371F}"/>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Was ist überhaupt </a:t>
            </a:r>
            <a:r>
              <a:rPr lang="de-DE" dirty="0" err="1"/>
              <a:t>machine</a:t>
            </a:r>
            <a:r>
              <a:rPr lang="de-DE" dirty="0"/>
              <a:t> </a:t>
            </a:r>
            <a:r>
              <a:rPr lang="de-DE" dirty="0" err="1"/>
              <a:t>learning</a:t>
            </a:r>
            <a:r>
              <a:rPr lang="de-DE" dirty="0"/>
              <a:t>?</a:t>
            </a:r>
          </a:p>
        </p:txBody>
      </p:sp>
      <p:pic>
        <p:nvPicPr>
          <p:cNvPr id="4" name="Grafik 3">
            <a:extLst>
              <a:ext uri="{FF2B5EF4-FFF2-40B4-BE49-F238E27FC236}">
                <a16:creationId xmlns:a16="http://schemas.microsoft.com/office/drawing/2014/main" id="{F05CDE00-57D6-3E0D-3E2B-FA6B7327ADC6}"/>
              </a:ext>
            </a:extLst>
          </p:cNvPr>
          <p:cNvPicPr>
            <a:picLocks noChangeAspect="1"/>
          </p:cNvPicPr>
          <p:nvPr/>
        </p:nvPicPr>
        <p:blipFill>
          <a:blip r:embed="rId2"/>
          <a:stretch>
            <a:fillRect/>
          </a:stretch>
        </p:blipFill>
        <p:spPr>
          <a:xfrm>
            <a:off x="2213655" y="1130738"/>
            <a:ext cx="7764689" cy="4596524"/>
          </a:xfrm>
          <a:prstGeom prst="rect">
            <a:avLst/>
          </a:prstGeom>
        </p:spPr>
      </p:pic>
      <p:sp>
        <p:nvSpPr>
          <p:cNvPr id="5" name="Rechteck 4">
            <a:extLst>
              <a:ext uri="{FF2B5EF4-FFF2-40B4-BE49-F238E27FC236}">
                <a16:creationId xmlns:a16="http://schemas.microsoft.com/office/drawing/2014/main" id="{0E735F1F-2F8B-6DC8-B65A-4DFCFB4CD283}"/>
              </a:ext>
            </a:extLst>
          </p:cNvPr>
          <p:cNvSpPr/>
          <p:nvPr/>
        </p:nvSpPr>
        <p:spPr>
          <a:xfrm>
            <a:off x="7962182" y="5434640"/>
            <a:ext cx="1095554" cy="2415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39697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BF78B3E-5464-1CAA-1F72-C3D1334ADE4A}"/>
              </a:ext>
            </a:extLst>
          </p:cNvPr>
          <p:cNvPicPr>
            <a:picLocks noChangeAspect="1"/>
          </p:cNvPicPr>
          <p:nvPr/>
        </p:nvPicPr>
        <p:blipFill>
          <a:blip r:embed="rId2"/>
          <a:stretch>
            <a:fillRect/>
          </a:stretch>
        </p:blipFill>
        <p:spPr>
          <a:xfrm>
            <a:off x="485135" y="831457"/>
            <a:ext cx="8840019" cy="5195085"/>
          </a:xfrm>
          <a:prstGeom prst="rect">
            <a:avLst/>
          </a:prstGeom>
        </p:spPr>
      </p:pic>
      <p:sp>
        <p:nvSpPr>
          <p:cNvPr id="4" name="Textfeld 3">
            <a:extLst>
              <a:ext uri="{FF2B5EF4-FFF2-40B4-BE49-F238E27FC236}">
                <a16:creationId xmlns:a16="http://schemas.microsoft.com/office/drawing/2014/main" id="{8CED83A8-EDD8-F787-F127-877C84AE8127}"/>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Aber was ist jetzt eigentlich linear </a:t>
            </a:r>
            <a:r>
              <a:rPr lang="de-DE" dirty="0" err="1"/>
              <a:t>regression</a:t>
            </a:r>
            <a:r>
              <a:rPr lang="de-DE" dirty="0"/>
              <a:t>?</a:t>
            </a:r>
          </a:p>
        </p:txBody>
      </p:sp>
    </p:spTree>
    <p:extLst>
      <p:ext uri="{BB962C8B-B14F-4D97-AF65-F5344CB8AC3E}">
        <p14:creationId xmlns:p14="http://schemas.microsoft.com/office/powerpoint/2010/main" val="586847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B521A00-5824-8C0C-29B5-4EE3305AAD00}"/>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Aber was ist jetzt eigentlich linear </a:t>
            </a:r>
            <a:r>
              <a:rPr lang="de-DE" dirty="0" err="1"/>
              <a:t>regression</a:t>
            </a:r>
            <a:r>
              <a:rPr lang="de-DE" dirty="0"/>
              <a:t>?</a:t>
            </a:r>
          </a:p>
        </p:txBody>
      </p:sp>
      <p:pic>
        <p:nvPicPr>
          <p:cNvPr id="10" name="Grafik 9">
            <a:extLst>
              <a:ext uri="{FF2B5EF4-FFF2-40B4-BE49-F238E27FC236}">
                <a16:creationId xmlns:a16="http://schemas.microsoft.com/office/drawing/2014/main" id="{9EAC5CDF-BB39-B1CB-A8DC-7F4C0EA29F83}"/>
              </a:ext>
            </a:extLst>
          </p:cNvPr>
          <p:cNvPicPr>
            <a:picLocks noChangeAspect="1"/>
          </p:cNvPicPr>
          <p:nvPr/>
        </p:nvPicPr>
        <p:blipFill>
          <a:blip r:embed="rId3"/>
          <a:stretch>
            <a:fillRect/>
          </a:stretch>
        </p:blipFill>
        <p:spPr>
          <a:xfrm>
            <a:off x="710411" y="622091"/>
            <a:ext cx="3175927" cy="2383435"/>
          </a:xfrm>
          <a:prstGeom prst="rect">
            <a:avLst/>
          </a:prstGeom>
        </p:spPr>
      </p:pic>
      <p:pic>
        <p:nvPicPr>
          <p:cNvPr id="12" name="Grafik 11">
            <a:extLst>
              <a:ext uri="{FF2B5EF4-FFF2-40B4-BE49-F238E27FC236}">
                <a16:creationId xmlns:a16="http://schemas.microsoft.com/office/drawing/2014/main" id="{75E31026-3EE9-481D-9970-50D4ED0247E0}"/>
              </a:ext>
            </a:extLst>
          </p:cNvPr>
          <p:cNvPicPr>
            <a:picLocks noChangeAspect="1"/>
          </p:cNvPicPr>
          <p:nvPr/>
        </p:nvPicPr>
        <p:blipFill>
          <a:blip r:embed="rId4"/>
          <a:stretch>
            <a:fillRect/>
          </a:stretch>
        </p:blipFill>
        <p:spPr>
          <a:xfrm>
            <a:off x="4126859" y="622091"/>
            <a:ext cx="3224292" cy="2383435"/>
          </a:xfrm>
          <a:prstGeom prst="rect">
            <a:avLst/>
          </a:prstGeom>
        </p:spPr>
      </p:pic>
      <p:pic>
        <p:nvPicPr>
          <p:cNvPr id="14" name="Grafik 13">
            <a:extLst>
              <a:ext uri="{FF2B5EF4-FFF2-40B4-BE49-F238E27FC236}">
                <a16:creationId xmlns:a16="http://schemas.microsoft.com/office/drawing/2014/main" id="{4255FA69-7254-34D5-47E9-F3ED654BC7C4}"/>
              </a:ext>
            </a:extLst>
          </p:cNvPr>
          <p:cNvPicPr>
            <a:picLocks noChangeAspect="1"/>
          </p:cNvPicPr>
          <p:nvPr/>
        </p:nvPicPr>
        <p:blipFill>
          <a:blip r:embed="rId5"/>
          <a:stretch>
            <a:fillRect/>
          </a:stretch>
        </p:blipFill>
        <p:spPr>
          <a:xfrm>
            <a:off x="7591672" y="622091"/>
            <a:ext cx="3297292" cy="2383436"/>
          </a:xfrm>
          <a:prstGeom prst="rect">
            <a:avLst/>
          </a:prstGeom>
        </p:spPr>
      </p:pic>
      <p:pic>
        <p:nvPicPr>
          <p:cNvPr id="16" name="Grafik 15">
            <a:extLst>
              <a:ext uri="{FF2B5EF4-FFF2-40B4-BE49-F238E27FC236}">
                <a16:creationId xmlns:a16="http://schemas.microsoft.com/office/drawing/2014/main" id="{B97C1B6D-4F02-A289-9701-658D146A27BF}"/>
              </a:ext>
            </a:extLst>
          </p:cNvPr>
          <p:cNvPicPr>
            <a:picLocks noChangeAspect="1"/>
          </p:cNvPicPr>
          <p:nvPr/>
        </p:nvPicPr>
        <p:blipFill>
          <a:blip r:embed="rId6"/>
          <a:stretch>
            <a:fillRect/>
          </a:stretch>
        </p:blipFill>
        <p:spPr>
          <a:xfrm>
            <a:off x="710411" y="3394972"/>
            <a:ext cx="3220045" cy="2383435"/>
          </a:xfrm>
          <a:prstGeom prst="rect">
            <a:avLst/>
          </a:prstGeom>
        </p:spPr>
      </p:pic>
      <p:pic>
        <p:nvPicPr>
          <p:cNvPr id="18" name="Grafik 17">
            <a:extLst>
              <a:ext uri="{FF2B5EF4-FFF2-40B4-BE49-F238E27FC236}">
                <a16:creationId xmlns:a16="http://schemas.microsoft.com/office/drawing/2014/main" id="{D4CA3EFC-548F-B50C-C423-04E56B011AA6}"/>
              </a:ext>
            </a:extLst>
          </p:cNvPr>
          <p:cNvPicPr>
            <a:picLocks noChangeAspect="1"/>
          </p:cNvPicPr>
          <p:nvPr/>
        </p:nvPicPr>
        <p:blipFill>
          <a:blip r:embed="rId7"/>
          <a:stretch>
            <a:fillRect/>
          </a:stretch>
        </p:blipFill>
        <p:spPr>
          <a:xfrm>
            <a:off x="4126859" y="3429000"/>
            <a:ext cx="3246299" cy="2383435"/>
          </a:xfrm>
          <a:prstGeom prst="rect">
            <a:avLst/>
          </a:prstGeom>
        </p:spPr>
      </p:pic>
      <p:pic>
        <p:nvPicPr>
          <p:cNvPr id="22" name="Grafik 21">
            <a:extLst>
              <a:ext uri="{FF2B5EF4-FFF2-40B4-BE49-F238E27FC236}">
                <a16:creationId xmlns:a16="http://schemas.microsoft.com/office/drawing/2014/main" id="{A4D6B928-C26B-9978-6645-63E8283AC212}"/>
              </a:ext>
            </a:extLst>
          </p:cNvPr>
          <p:cNvPicPr>
            <a:picLocks noChangeAspect="1"/>
          </p:cNvPicPr>
          <p:nvPr/>
        </p:nvPicPr>
        <p:blipFill>
          <a:blip r:embed="rId8"/>
          <a:stretch>
            <a:fillRect/>
          </a:stretch>
        </p:blipFill>
        <p:spPr>
          <a:xfrm>
            <a:off x="7591672" y="3429000"/>
            <a:ext cx="3299544" cy="2383435"/>
          </a:xfrm>
          <a:prstGeom prst="rect">
            <a:avLst/>
          </a:prstGeom>
        </p:spPr>
      </p:pic>
      <p:pic>
        <p:nvPicPr>
          <p:cNvPr id="24" name="Grafik 23">
            <a:extLst>
              <a:ext uri="{FF2B5EF4-FFF2-40B4-BE49-F238E27FC236}">
                <a16:creationId xmlns:a16="http://schemas.microsoft.com/office/drawing/2014/main" id="{EB9D15C1-FC87-2F9B-9272-C8DBB7D93B67}"/>
              </a:ext>
            </a:extLst>
          </p:cNvPr>
          <p:cNvPicPr>
            <a:picLocks noChangeAspect="1"/>
          </p:cNvPicPr>
          <p:nvPr/>
        </p:nvPicPr>
        <p:blipFill>
          <a:blip r:embed="rId9"/>
          <a:stretch>
            <a:fillRect/>
          </a:stretch>
        </p:blipFill>
        <p:spPr>
          <a:xfrm>
            <a:off x="8094673" y="5844499"/>
            <a:ext cx="2651053" cy="782817"/>
          </a:xfrm>
          <a:prstGeom prst="rect">
            <a:avLst/>
          </a:prstGeom>
        </p:spPr>
      </p:pic>
    </p:spTree>
    <p:extLst>
      <p:ext uri="{BB962C8B-B14F-4D97-AF65-F5344CB8AC3E}">
        <p14:creationId xmlns:p14="http://schemas.microsoft.com/office/powerpoint/2010/main" val="3482618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6100F7B-E791-5704-4713-B874A1A2AA46}"/>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misst man die Performance eines Regression Models?</a:t>
            </a:r>
          </a:p>
        </p:txBody>
      </p:sp>
      <p:pic>
        <p:nvPicPr>
          <p:cNvPr id="10" name="Grafik 9">
            <a:extLst>
              <a:ext uri="{FF2B5EF4-FFF2-40B4-BE49-F238E27FC236}">
                <a16:creationId xmlns:a16="http://schemas.microsoft.com/office/drawing/2014/main" id="{0B34DA83-0DC6-BDB2-2027-8F20CC38C88E}"/>
              </a:ext>
            </a:extLst>
          </p:cNvPr>
          <p:cNvPicPr>
            <a:picLocks noChangeAspect="1"/>
          </p:cNvPicPr>
          <p:nvPr/>
        </p:nvPicPr>
        <p:blipFill rotWithShape="1">
          <a:blip r:embed="rId3"/>
          <a:srcRect r="37921" b="61668"/>
          <a:stretch/>
        </p:blipFill>
        <p:spPr>
          <a:xfrm>
            <a:off x="149904" y="579736"/>
            <a:ext cx="4949139" cy="1395713"/>
          </a:xfrm>
          <a:prstGeom prst="rect">
            <a:avLst/>
          </a:prstGeom>
        </p:spPr>
      </p:pic>
      <p:pic>
        <p:nvPicPr>
          <p:cNvPr id="12" name="Grafik 11">
            <a:extLst>
              <a:ext uri="{FF2B5EF4-FFF2-40B4-BE49-F238E27FC236}">
                <a16:creationId xmlns:a16="http://schemas.microsoft.com/office/drawing/2014/main" id="{F0742579-A7DE-FA14-262E-CC28811CF92B}"/>
              </a:ext>
            </a:extLst>
          </p:cNvPr>
          <p:cNvPicPr>
            <a:picLocks noChangeAspect="1"/>
          </p:cNvPicPr>
          <p:nvPr/>
        </p:nvPicPr>
        <p:blipFill>
          <a:blip r:embed="rId4"/>
          <a:stretch>
            <a:fillRect/>
          </a:stretch>
        </p:blipFill>
        <p:spPr>
          <a:xfrm>
            <a:off x="149904" y="5959514"/>
            <a:ext cx="5150144" cy="751803"/>
          </a:xfrm>
          <a:prstGeom prst="rect">
            <a:avLst/>
          </a:prstGeom>
        </p:spPr>
      </p:pic>
      <p:pic>
        <p:nvPicPr>
          <p:cNvPr id="14" name="Grafik 13">
            <a:extLst>
              <a:ext uri="{FF2B5EF4-FFF2-40B4-BE49-F238E27FC236}">
                <a16:creationId xmlns:a16="http://schemas.microsoft.com/office/drawing/2014/main" id="{AA7E3CCE-98F9-5B9F-0382-7A0EB6206349}"/>
              </a:ext>
            </a:extLst>
          </p:cNvPr>
          <p:cNvPicPr>
            <a:picLocks noChangeAspect="1"/>
          </p:cNvPicPr>
          <p:nvPr/>
        </p:nvPicPr>
        <p:blipFill rotWithShape="1">
          <a:blip r:embed="rId5"/>
          <a:srcRect b="84748"/>
          <a:stretch/>
        </p:blipFill>
        <p:spPr>
          <a:xfrm>
            <a:off x="5665126" y="579736"/>
            <a:ext cx="6032690" cy="369218"/>
          </a:xfrm>
          <a:prstGeom prst="rect">
            <a:avLst/>
          </a:prstGeom>
        </p:spPr>
      </p:pic>
      <p:pic>
        <p:nvPicPr>
          <p:cNvPr id="16" name="Grafik 15">
            <a:extLst>
              <a:ext uri="{FF2B5EF4-FFF2-40B4-BE49-F238E27FC236}">
                <a16:creationId xmlns:a16="http://schemas.microsoft.com/office/drawing/2014/main" id="{8CF7876B-4108-FC4B-FC31-7B62CACC36E0}"/>
              </a:ext>
            </a:extLst>
          </p:cNvPr>
          <p:cNvPicPr>
            <a:picLocks noChangeAspect="1"/>
          </p:cNvPicPr>
          <p:nvPr/>
        </p:nvPicPr>
        <p:blipFill>
          <a:blip r:embed="rId6"/>
          <a:stretch>
            <a:fillRect/>
          </a:stretch>
        </p:blipFill>
        <p:spPr>
          <a:xfrm>
            <a:off x="5819081" y="4524124"/>
            <a:ext cx="6217902" cy="1088489"/>
          </a:xfrm>
          <a:prstGeom prst="rect">
            <a:avLst/>
          </a:prstGeom>
        </p:spPr>
      </p:pic>
      <p:pic>
        <p:nvPicPr>
          <p:cNvPr id="3" name="Grafik 2">
            <a:extLst>
              <a:ext uri="{FF2B5EF4-FFF2-40B4-BE49-F238E27FC236}">
                <a16:creationId xmlns:a16="http://schemas.microsoft.com/office/drawing/2014/main" id="{8B4A8E51-E57B-A658-4454-FB7FEC3D47CF}"/>
              </a:ext>
            </a:extLst>
          </p:cNvPr>
          <p:cNvPicPr>
            <a:picLocks noChangeAspect="1"/>
          </p:cNvPicPr>
          <p:nvPr/>
        </p:nvPicPr>
        <p:blipFill rotWithShape="1">
          <a:blip r:embed="rId3"/>
          <a:srcRect t="39060" r="54943"/>
          <a:stretch/>
        </p:blipFill>
        <p:spPr>
          <a:xfrm>
            <a:off x="743820" y="2125919"/>
            <a:ext cx="3076375" cy="1900298"/>
          </a:xfrm>
          <a:prstGeom prst="rect">
            <a:avLst/>
          </a:prstGeom>
        </p:spPr>
      </p:pic>
      <p:pic>
        <p:nvPicPr>
          <p:cNvPr id="4" name="Grafik 3">
            <a:extLst>
              <a:ext uri="{FF2B5EF4-FFF2-40B4-BE49-F238E27FC236}">
                <a16:creationId xmlns:a16="http://schemas.microsoft.com/office/drawing/2014/main" id="{CD5F284E-17EF-0F9B-9C6C-72E24F4A66D0}"/>
              </a:ext>
            </a:extLst>
          </p:cNvPr>
          <p:cNvPicPr>
            <a:picLocks noChangeAspect="1"/>
          </p:cNvPicPr>
          <p:nvPr/>
        </p:nvPicPr>
        <p:blipFill rotWithShape="1">
          <a:blip r:embed="rId3"/>
          <a:srcRect l="55814" t="39060" r="917"/>
          <a:stretch/>
        </p:blipFill>
        <p:spPr>
          <a:xfrm>
            <a:off x="846665" y="4112965"/>
            <a:ext cx="2870684" cy="1846549"/>
          </a:xfrm>
          <a:prstGeom prst="rect">
            <a:avLst/>
          </a:prstGeom>
        </p:spPr>
      </p:pic>
      <p:pic>
        <p:nvPicPr>
          <p:cNvPr id="5" name="Grafik 4">
            <a:extLst>
              <a:ext uri="{FF2B5EF4-FFF2-40B4-BE49-F238E27FC236}">
                <a16:creationId xmlns:a16="http://schemas.microsoft.com/office/drawing/2014/main" id="{EB13C15F-E009-FFB2-B682-CCD8FB602A60}"/>
              </a:ext>
            </a:extLst>
          </p:cNvPr>
          <p:cNvPicPr>
            <a:picLocks noChangeAspect="1"/>
          </p:cNvPicPr>
          <p:nvPr/>
        </p:nvPicPr>
        <p:blipFill rotWithShape="1">
          <a:blip r:embed="rId5"/>
          <a:srcRect t="17605" r="67052" b="59456"/>
          <a:stretch/>
        </p:blipFill>
        <p:spPr>
          <a:xfrm>
            <a:off x="7153741" y="1355355"/>
            <a:ext cx="3489137" cy="974783"/>
          </a:xfrm>
          <a:prstGeom prst="rect">
            <a:avLst/>
          </a:prstGeom>
        </p:spPr>
      </p:pic>
      <p:pic>
        <p:nvPicPr>
          <p:cNvPr id="6" name="Grafik 5">
            <a:extLst>
              <a:ext uri="{FF2B5EF4-FFF2-40B4-BE49-F238E27FC236}">
                <a16:creationId xmlns:a16="http://schemas.microsoft.com/office/drawing/2014/main" id="{3E56705F-7439-9DA7-3C15-FFC25B477A73}"/>
              </a:ext>
            </a:extLst>
          </p:cNvPr>
          <p:cNvPicPr>
            <a:picLocks noChangeAspect="1"/>
          </p:cNvPicPr>
          <p:nvPr/>
        </p:nvPicPr>
        <p:blipFill rotWithShape="1">
          <a:blip r:embed="rId5"/>
          <a:srcRect t="42782" r="45502" b="43549"/>
          <a:stretch/>
        </p:blipFill>
        <p:spPr>
          <a:xfrm>
            <a:off x="5665126" y="2367660"/>
            <a:ext cx="4223880" cy="425131"/>
          </a:xfrm>
          <a:prstGeom prst="rect">
            <a:avLst/>
          </a:prstGeom>
        </p:spPr>
      </p:pic>
      <p:pic>
        <p:nvPicPr>
          <p:cNvPr id="8" name="Grafik 7">
            <a:extLst>
              <a:ext uri="{FF2B5EF4-FFF2-40B4-BE49-F238E27FC236}">
                <a16:creationId xmlns:a16="http://schemas.microsoft.com/office/drawing/2014/main" id="{C20B64B3-1B9F-9781-443A-DDCE09978BFC}"/>
              </a:ext>
            </a:extLst>
          </p:cNvPr>
          <p:cNvPicPr>
            <a:picLocks noChangeAspect="1"/>
          </p:cNvPicPr>
          <p:nvPr/>
        </p:nvPicPr>
        <p:blipFill rotWithShape="1">
          <a:blip r:embed="rId5"/>
          <a:srcRect l="1" t="70787" r="27545" b="-851"/>
          <a:stretch/>
        </p:blipFill>
        <p:spPr>
          <a:xfrm>
            <a:off x="5665126" y="3429000"/>
            <a:ext cx="5517842" cy="918767"/>
          </a:xfrm>
          <a:prstGeom prst="rect">
            <a:avLst/>
          </a:prstGeom>
        </p:spPr>
      </p:pic>
    </p:spTree>
    <p:extLst>
      <p:ext uri="{BB962C8B-B14F-4D97-AF65-F5344CB8AC3E}">
        <p14:creationId xmlns:p14="http://schemas.microsoft.com/office/powerpoint/2010/main" val="3789402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76F59EF2-3E2F-7099-D9C8-71252C6A2B57}"/>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Aber geht das auch mit mehrdimensionalen </a:t>
            </a:r>
            <a:r>
              <a:rPr lang="de-DE" dirty="0" err="1"/>
              <a:t>features</a:t>
            </a:r>
            <a:r>
              <a:rPr lang="de-DE" dirty="0"/>
              <a:t>?</a:t>
            </a:r>
          </a:p>
        </p:txBody>
      </p:sp>
      <p:pic>
        <p:nvPicPr>
          <p:cNvPr id="4" name="Grafik 3">
            <a:extLst>
              <a:ext uri="{FF2B5EF4-FFF2-40B4-BE49-F238E27FC236}">
                <a16:creationId xmlns:a16="http://schemas.microsoft.com/office/drawing/2014/main" id="{7619838E-6FAA-F3E3-28EC-D8360FE8EBFD}"/>
              </a:ext>
            </a:extLst>
          </p:cNvPr>
          <p:cNvPicPr>
            <a:picLocks noChangeAspect="1"/>
          </p:cNvPicPr>
          <p:nvPr/>
        </p:nvPicPr>
        <p:blipFill rotWithShape="1">
          <a:blip r:embed="rId3"/>
          <a:srcRect t="11883"/>
          <a:stretch/>
        </p:blipFill>
        <p:spPr>
          <a:xfrm>
            <a:off x="1395964" y="547777"/>
            <a:ext cx="6825014" cy="3597215"/>
          </a:xfrm>
          <a:prstGeom prst="rect">
            <a:avLst/>
          </a:prstGeom>
        </p:spPr>
      </p:pic>
      <p:pic>
        <p:nvPicPr>
          <p:cNvPr id="5" name="Grafik 4">
            <a:extLst>
              <a:ext uri="{FF2B5EF4-FFF2-40B4-BE49-F238E27FC236}">
                <a16:creationId xmlns:a16="http://schemas.microsoft.com/office/drawing/2014/main" id="{7317C206-E9EB-C936-0BDA-7F98CC011169}"/>
              </a:ext>
            </a:extLst>
          </p:cNvPr>
          <p:cNvPicPr>
            <a:picLocks noChangeAspect="1"/>
          </p:cNvPicPr>
          <p:nvPr/>
        </p:nvPicPr>
        <p:blipFill rotWithShape="1">
          <a:blip r:embed="rId4"/>
          <a:srcRect t="18525"/>
          <a:stretch/>
        </p:blipFill>
        <p:spPr>
          <a:xfrm>
            <a:off x="1395964" y="4144992"/>
            <a:ext cx="9517104" cy="2466394"/>
          </a:xfrm>
          <a:prstGeom prst="rect">
            <a:avLst/>
          </a:prstGeom>
        </p:spPr>
      </p:pic>
    </p:spTree>
    <p:extLst>
      <p:ext uri="{BB962C8B-B14F-4D97-AF65-F5344CB8AC3E}">
        <p14:creationId xmlns:p14="http://schemas.microsoft.com/office/powerpoint/2010/main" val="364560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4F5E3F-614C-2663-7FB2-4FAC4811DCB2}"/>
              </a:ext>
            </a:extLst>
          </p:cNvPr>
          <p:cNvSpPr>
            <a:spLocks noGrp="1"/>
          </p:cNvSpPr>
          <p:nvPr>
            <p:ph type="title"/>
          </p:nvPr>
        </p:nvSpPr>
        <p:spPr/>
        <p:txBody>
          <a:bodyPr/>
          <a:lstStyle/>
          <a:p>
            <a:r>
              <a:rPr lang="de-DE" dirty="0"/>
              <a:t>Auf zu </a:t>
            </a:r>
            <a:r>
              <a:rPr lang="de-DE" dirty="0" err="1"/>
              <a:t>Colab</a:t>
            </a:r>
            <a:r>
              <a:rPr lang="de-DE" dirty="0"/>
              <a:t>!</a:t>
            </a:r>
          </a:p>
        </p:txBody>
      </p:sp>
      <p:sp>
        <p:nvSpPr>
          <p:cNvPr id="3" name="Textplatzhalter 2">
            <a:extLst>
              <a:ext uri="{FF2B5EF4-FFF2-40B4-BE49-F238E27FC236}">
                <a16:creationId xmlns:a16="http://schemas.microsoft.com/office/drawing/2014/main" id="{7997358B-C871-14C7-7B05-EA7AA5D6D733}"/>
              </a:ext>
            </a:extLst>
          </p:cNvPr>
          <p:cNvSpPr>
            <a:spLocks noGrp="1"/>
          </p:cNvSpPr>
          <p:nvPr>
            <p:ph type="body" idx="1"/>
          </p:nvPr>
        </p:nvSpPr>
        <p:spPr/>
        <p:txBody>
          <a:bodyPr/>
          <a:lstStyle/>
          <a:p>
            <a:r>
              <a:rPr lang="pt-BR" dirty="0"/>
              <a:t>Supervised Learning with scikit-learn</a:t>
            </a:r>
            <a:endParaRPr lang="de-DE" dirty="0"/>
          </a:p>
        </p:txBody>
      </p:sp>
      <p:pic>
        <p:nvPicPr>
          <p:cNvPr id="5" name="Grafik 4" descr="Ein Bild, das Schrift, Grafiken, Logo, Design enthält.&#10;&#10;Automatisch generierte Beschreibung">
            <a:extLst>
              <a:ext uri="{FF2B5EF4-FFF2-40B4-BE49-F238E27FC236}">
                <a16:creationId xmlns:a16="http://schemas.microsoft.com/office/drawing/2014/main" id="{B6636439-6C5B-9852-64D2-FB746FFD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010" y="344878"/>
            <a:ext cx="6996196" cy="3084122"/>
          </a:xfrm>
          <a:prstGeom prst="rect">
            <a:avLst/>
          </a:prstGeom>
        </p:spPr>
      </p:pic>
    </p:spTree>
    <p:extLst>
      <p:ext uri="{BB962C8B-B14F-4D97-AF65-F5344CB8AC3E}">
        <p14:creationId xmlns:p14="http://schemas.microsoft.com/office/powerpoint/2010/main" val="2981315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6E60A458-CC5C-43BA-149B-435B97DB139C}"/>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Warum Cross-Validation?</a:t>
            </a:r>
          </a:p>
        </p:txBody>
      </p:sp>
      <p:pic>
        <p:nvPicPr>
          <p:cNvPr id="8" name="Grafik 7">
            <a:extLst>
              <a:ext uri="{FF2B5EF4-FFF2-40B4-BE49-F238E27FC236}">
                <a16:creationId xmlns:a16="http://schemas.microsoft.com/office/drawing/2014/main" id="{BE9A17FA-872A-2DF4-4EF0-A463A097B573}"/>
              </a:ext>
            </a:extLst>
          </p:cNvPr>
          <p:cNvPicPr>
            <a:picLocks noChangeAspect="1"/>
          </p:cNvPicPr>
          <p:nvPr/>
        </p:nvPicPr>
        <p:blipFill>
          <a:blip r:embed="rId3"/>
          <a:stretch>
            <a:fillRect/>
          </a:stretch>
        </p:blipFill>
        <p:spPr>
          <a:xfrm>
            <a:off x="6096000" y="5573247"/>
            <a:ext cx="4790741" cy="1140380"/>
          </a:xfrm>
          <a:prstGeom prst="rect">
            <a:avLst/>
          </a:prstGeom>
          <a:ln>
            <a:solidFill>
              <a:schemeClr val="tx1"/>
            </a:solidFill>
          </a:ln>
        </p:spPr>
      </p:pic>
      <p:pic>
        <p:nvPicPr>
          <p:cNvPr id="10" name="Grafik 9">
            <a:extLst>
              <a:ext uri="{FF2B5EF4-FFF2-40B4-BE49-F238E27FC236}">
                <a16:creationId xmlns:a16="http://schemas.microsoft.com/office/drawing/2014/main" id="{EFE2696A-D10F-FE04-7D55-9C158BB26F94}"/>
              </a:ext>
            </a:extLst>
          </p:cNvPr>
          <p:cNvPicPr>
            <a:picLocks noChangeAspect="1"/>
          </p:cNvPicPr>
          <p:nvPr/>
        </p:nvPicPr>
        <p:blipFill>
          <a:blip r:embed="rId4"/>
          <a:stretch>
            <a:fillRect/>
          </a:stretch>
        </p:blipFill>
        <p:spPr>
          <a:xfrm>
            <a:off x="6096000" y="4367171"/>
            <a:ext cx="4790741" cy="1109980"/>
          </a:xfrm>
          <a:prstGeom prst="rect">
            <a:avLst/>
          </a:prstGeom>
          <a:ln>
            <a:solidFill>
              <a:schemeClr val="tx1"/>
            </a:solidFill>
          </a:ln>
        </p:spPr>
      </p:pic>
      <p:pic>
        <p:nvPicPr>
          <p:cNvPr id="12" name="Grafik 11">
            <a:extLst>
              <a:ext uri="{FF2B5EF4-FFF2-40B4-BE49-F238E27FC236}">
                <a16:creationId xmlns:a16="http://schemas.microsoft.com/office/drawing/2014/main" id="{709A3807-E484-4A18-3AE0-DAFCBA9B9926}"/>
              </a:ext>
            </a:extLst>
          </p:cNvPr>
          <p:cNvPicPr>
            <a:picLocks noChangeAspect="1"/>
          </p:cNvPicPr>
          <p:nvPr/>
        </p:nvPicPr>
        <p:blipFill>
          <a:blip r:embed="rId5"/>
          <a:stretch>
            <a:fillRect/>
          </a:stretch>
        </p:blipFill>
        <p:spPr>
          <a:xfrm>
            <a:off x="6096000" y="3139768"/>
            <a:ext cx="4790741" cy="1131307"/>
          </a:xfrm>
          <a:prstGeom prst="rect">
            <a:avLst/>
          </a:prstGeom>
          <a:ln>
            <a:solidFill>
              <a:schemeClr val="tx1"/>
            </a:solidFill>
          </a:ln>
        </p:spPr>
      </p:pic>
      <p:pic>
        <p:nvPicPr>
          <p:cNvPr id="14" name="Grafik 13">
            <a:extLst>
              <a:ext uri="{FF2B5EF4-FFF2-40B4-BE49-F238E27FC236}">
                <a16:creationId xmlns:a16="http://schemas.microsoft.com/office/drawing/2014/main" id="{553F3F5C-BC82-D397-126C-5664C4A99D04}"/>
              </a:ext>
            </a:extLst>
          </p:cNvPr>
          <p:cNvPicPr>
            <a:picLocks noChangeAspect="1"/>
          </p:cNvPicPr>
          <p:nvPr/>
        </p:nvPicPr>
        <p:blipFill>
          <a:blip r:embed="rId6"/>
          <a:stretch>
            <a:fillRect/>
          </a:stretch>
        </p:blipFill>
        <p:spPr>
          <a:xfrm>
            <a:off x="6096000" y="1895892"/>
            <a:ext cx="4848857" cy="1109980"/>
          </a:xfrm>
          <a:prstGeom prst="rect">
            <a:avLst/>
          </a:prstGeom>
          <a:ln>
            <a:solidFill>
              <a:schemeClr val="tx1"/>
            </a:solidFill>
          </a:ln>
        </p:spPr>
      </p:pic>
      <p:pic>
        <p:nvPicPr>
          <p:cNvPr id="16" name="Grafik 15">
            <a:extLst>
              <a:ext uri="{FF2B5EF4-FFF2-40B4-BE49-F238E27FC236}">
                <a16:creationId xmlns:a16="http://schemas.microsoft.com/office/drawing/2014/main" id="{C83398D2-7102-CE27-6E54-9807E66153B3}"/>
              </a:ext>
            </a:extLst>
          </p:cNvPr>
          <p:cNvPicPr>
            <a:picLocks noChangeAspect="1"/>
          </p:cNvPicPr>
          <p:nvPr/>
        </p:nvPicPr>
        <p:blipFill>
          <a:blip r:embed="rId7"/>
          <a:stretch>
            <a:fillRect/>
          </a:stretch>
        </p:blipFill>
        <p:spPr>
          <a:xfrm>
            <a:off x="6096000" y="643803"/>
            <a:ext cx="4848857" cy="1121663"/>
          </a:xfrm>
          <a:prstGeom prst="rect">
            <a:avLst/>
          </a:prstGeom>
          <a:ln>
            <a:solidFill>
              <a:schemeClr val="tx1"/>
            </a:solidFill>
          </a:ln>
        </p:spPr>
      </p:pic>
      <p:pic>
        <p:nvPicPr>
          <p:cNvPr id="18" name="Grafik 17">
            <a:extLst>
              <a:ext uri="{FF2B5EF4-FFF2-40B4-BE49-F238E27FC236}">
                <a16:creationId xmlns:a16="http://schemas.microsoft.com/office/drawing/2014/main" id="{E96E9F73-A72F-950B-436F-1C7EE9E732A3}"/>
              </a:ext>
            </a:extLst>
          </p:cNvPr>
          <p:cNvPicPr>
            <a:picLocks noChangeAspect="1"/>
          </p:cNvPicPr>
          <p:nvPr/>
        </p:nvPicPr>
        <p:blipFill>
          <a:blip r:embed="rId8"/>
          <a:stretch>
            <a:fillRect/>
          </a:stretch>
        </p:blipFill>
        <p:spPr>
          <a:xfrm>
            <a:off x="660086" y="5611348"/>
            <a:ext cx="4848857" cy="1102279"/>
          </a:xfrm>
          <a:prstGeom prst="rect">
            <a:avLst/>
          </a:prstGeom>
          <a:ln>
            <a:solidFill>
              <a:schemeClr val="tx1"/>
            </a:solidFill>
          </a:ln>
        </p:spPr>
      </p:pic>
      <p:pic>
        <p:nvPicPr>
          <p:cNvPr id="20" name="Grafik 19">
            <a:extLst>
              <a:ext uri="{FF2B5EF4-FFF2-40B4-BE49-F238E27FC236}">
                <a16:creationId xmlns:a16="http://schemas.microsoft.com/office/drawing/2014/main" id="{70AA83E7-7C00-A5F5-DC63-C2F53E5FDF73}"/>
              </a:ext>
            </a:extLst>
          </p:cNvPr>
          <p:cNvPicPr>
            <a:picLocks noChangeAspect="1"/>
          </p:cNvPicPr>
          <p:nvPr/>
        </p:nvPicPr>
        <p:blipFill>
          <a:blip r:embed="rId9"/>
          <a:stretch>
            <a:fillRect/>
          </a:stretch>
        </p:blipFill>
        <p:spPr>
          <a:xfrm>
            <a:off x="665950" y="4412973"/>
            <a:ext cx="4842993" cy="1102279"/>
          </a:xfrm>
          <a:prstGeom prst="rect">
            <a:avLst/>
          </a:prstGeom>
          <a:ln>
            <a:solidFill>
              <a:schemeClr val="tx1"/>
            </a:solidFill>
          </a:ln>
        </p:spPr>
      </p:pic>
      <p:pic>
        <p:nvPicPr>
          <p:cNvPr id="22" name="Grafik 21">
            <a:extLst>
              <a:ext uri="{FF2B5EF4-FFF2-40B4-BE49-F238E27FC236}">
                <a16:creationId xmlns:a16="http://schemas.microsoft.com/office/drawing/2014/main" id="{017B85F5-10F2-06CE-581A-FC7953F541AF}"/>
              </a:ext>
            </a:extLst>
          </p:cNvPr>
          <p:cNvPicPr>
            <a:picLocks noChangeAspect="1"/>
          </p:cNvPicPr>
          <p:nvPr/>
        </p:nvPicPr>
        <p:blipFill>
          <a:blip r:embed="rId10"/>
          <a:stretch>
            <a:fillRect/>
          </a:stretch>
        </p:blipFill>
        <p:spPr>
          <a:xfrm>
            <a:off x="660086" y="3177869"/>
            <a:ext cx="4150096" cy="1107370"/>
          </a:xfrm>
          <a:prstGeom prst="rect">
            <a:avLst/>
          </a:prstGeom>
          <a:ln>
            <a:noFill/>
          </a:ln>
        </p:spPr>
      </p:pic>
      <p:pic>
        <p:nvPicPr>
          <p:cNvPr id="24" name="Grafik 23">
            <a:extLst>
              <a:ext uri="{FF2B5EF4-FFF2-40B4-BE49-F238E27FC236}">
                <a16:creationId xmlns:a16="http://schemas.microsoft.com/office/drawing/2014/main" id="{CBE5F742-DC73-8765-2B85-9352C91D224B}"/>
              </a:ext>
            </a:extLst>
          </p:cNvPr>
          <p:cNvPicPr>
            <a:picLocks noChangeAspect="1"/>
          </p:cNvPicPr>
          <p:nvPr/>
        </p:nvPicPr>
        <p:blipFill>
          <a:blip r:embed="rId11"/>
          <a:stretch>
            <a:fillRect/>
          </a:stretch>
        </p:blipFill>
        <p:spPr>
          <a:xfrm>
            <a:off x="660086" y="1933993"/>
            <a:ext cx="4150097" cy="1190338"/>
          </a:xfrm>
          <a:prstGeom prst="rect">
            <a:avLst/>
          </a:prstGeom>
          <a:ln>
            <a:noFill/>
          </a:ln>
        </p:spPr>
      </p:pic>
      <p:pic>
        <p:nvPicPr>
          <p:cNvPr id="26" name="Grafik 25">
            <a:extLst>
              <a:ext uri="{FF2B5EF4-FFF2-40B4-BE49-F238E27FC236}">
                <a16:creationId xmlns:a16="http://schemas.microsoft.com/office/drawing/2014/main" id="{1D24DF7F-D4A2-A2D7-C8DF-390AEB0D314E}"/>
              </a:ext>
            </a:extLst>
          </p:cNvPr>
          <p:cNvPicPr>
            <a:picLocks noChangeAspect="1"/>
          </p:cNvPicPr>
          <p:nvPr/>
        </p:nvPicPr>
        <p:blipFill rotWithShape="1">
          <a:blip r:embed="rId12"/>
          <a:srcRect b="11589"/>
          <a:stretch/>
        </p:blipFill>
        <p:spPr>
          <a:xfrm>
            <a:off x="660086" y="675931"/>
            <a:ext cx="4150096" cy="1175829"/>
          </a:xfrm>
          <a:prstGeom prst="rect">
            <a:avLst/>
          </a:prstGeom>
          <a:ln>
            <a:noFill/>
          </a:ln>
        </p:spPr>
      </p:pic>
      <p:sp>
        <p:nvSpPr>
          <p:cNvPr id="27" name="Rechteck 26">
            <a:extLst>
              <a:ext uri="{FF2B5EF4-FFF2-40B4-BE49-F238E27FC236}">
                <a16:creationId xmlns:a16="http://schemas.microsoft.com/office/drawing/2014/main" id="{86640106-8883-0249-30B4-D6273C81BEA7}"/>
              </a:ext>
            </a:extLst>
          </p:cNvPr>
          <p:cNvSpPr/>
          <p:nvPr/>
        </p:nvSpPr>
        <p:spPr>
          <a:xfrm>
            <a:off x="660086" y="3205122"/>
            <a:ext cx="4842993" cy="11022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CCC72B02-111D-22B4-19E5-73E52A44848A}"/>
              </a:ext>
            </a:extLst>
          </p:cNvPr>
          <p:cNvSpPr/>
          <p:nvPr/>
        </p:nvSpPr>
        <p:spPr>
          <a:xfrm>
            <a:off x="660085" y="1992232"/>
            <a:ext cx="4842993" cy="11022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9DE815FB-2B1F-DD9C-BEBA-E6A3497714C3}"/>
              </a:ext>
            </a:extLst>
          </p:cNvPr>
          <p:cNvSpPr/>
          <p:nvPr/>
        </p:nvSpPr>
        <p:spPr>
          <a:xfrm>
            <a:off x="660085" y="701288"/>
            <a:ext cx="4842993" cy="110227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73709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8382AB4-C471-3B36-CC7D-9B64844FB2D5}"/>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Cross-Validation: Umsetzung</a:t>
            </a:r>
          </a:p>
        </p:txBody>
      </p:sp>
      <p:pic>
        <p:nvPicPr>
          <p:cNvPr id="4" name="Grafik 3">
            <a:extLst>
              <a:ext uri="{FF2B5EF4-FFF2-40B4-BE49-F238E27FC236}">
                <a16:creationId xmlns:a16="http://schemas.microsoft.com/office/drawing/2014/main" id="{46506760-0A1C-B202-4481-7D2D947296DD}"/>
              </a:ext>
            </a:extLst>
          </p:cNvPr>
          <p:cNvPicPr>
            <a:picLocks noChangeAspect="1"/>
          </p:cNvPicPr>
          <p:nvPr/>
        </p:nvPicPr>
        <p:blipFill>
          <a:blip r:embed="rId3"/>
          <a:stretch>
            <a:fillRect/>
          </a:stretch>
        </p:blipFill>
        <p:spPr>
          <a:xfrm>
            <a:off x="1646829" y="708957"/>
            <a:ext cx="8898342" cy="1535962"/>
          </a:xfrm>
          <a:prstGeom prst="rect">
            <a:avLst/>
          </a:prstGeom>
        </p:spPr>
      </p:pic>
      <p:pic>
        <p:nvPicPr>
          <p:cNvPr id="6" name="Grafik 5">
            <a:extLst>
              <a:ext uri="{FF2B5EF4-FFF2-40B4-BE49-F238E27FC236}">
                <a16:creationId xmlns:a16="http://schemas.microsoft.com/office/drawing/2014/main" id="{7F300977-0248-4C52-E1C5-8CF2710E32CA}"/>
              </a:ext>
            </a:extLst>
          </p:cNvPr>
          <p:cNvPicPr>
            <a:picLocks noChangeAspect="1"/>
          </p:cNvPicPr>
          <p:nvPr/>
        </p:nvPicPr>
        <p:blipFill>
          <a:blip r:embed="rId4"/>
          <a:stretch>
            <a:fillRect/>
          </a:stretch>
        </p:blipFill>
        <p:spPr>
          <a:xfrm>
            <a:off x="1677550" y="2524610"/>
            <a:ext cx="8867621" cy="3819426"/>
          </a:xfrm>
          <a:prstGeom prst="rect">
            <a:avLst/>
          </a:prstGeom>
        </p:spPr>
      </p:pic>
    </p:spTree>
    <p:extLst>
      <p:ext uri="{BB962C8B-B14F-4D97-AF65-F5344CB8AC3E}">
        <p14:creationId xmlns:p14="http://schemas.microsoft.com/office/powerpoint/2010/main" val="351987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CBC81EF0-790D-502E-661F-59267B6E1C98}"/>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Was ist </a:t>
            </a:r>
            <a:r>
              <a:rPr lang="de-DE" dirty="0" err="1"/>
              <a:t>Regularized</a:t>
            </a:r>
            <a:r>
              <a:rPr lang="de-DE" dirty="0"/>
              <a:t> Regression?</a:t>
            </a:r>
          </a:p>
        </p:txBody>
      </p:sp>
      <p:pic>
        <p:nvPicPr>
          <p:cNvPr id="4" name="Grafik 3">
            <a:extLst>
              <a:ext uri="{FF2B5EF4-FFF2-40B4-BE49-F238E27FC236}">
                <a16:creationId xmlns:a16="http://schemas.microsoft.com/office/drawing/2014/main" id="{B16CB845-5F4F-E9B3-8CD2-D4EFDCB798C4}"/>
              </a:ext>
            </a:extLst>
          </p:cNvPr>
          <p:cNvPicPr>
            <a:picLocks noChangeAspect="1"/>
          </p:cNvPicPr>
          <p:nvPr/>
        </p:nvPicPr>
        <p:blipFill>
          <a:blip r:embed="rId3"/>
          <a:stretch>
            <a:fillRect/>
          </a:stretch>
        </p:blipFill>
        <p:spPr>
          <a:xfrm>
            <a:off x="3409575" y="722177"/>
            <a:ext cx="5372850" cy="1933845"/>
          </a:xfrm>
          <a:prstGeom prst="rect">
            <a:avLst/>
          </a:prstGeom>
        </p:spPr>
      </p:pic>
      <p:sp>
        <p:nvSpPr>
          <p:cNvPr id="5" name="Textfeld 4">
            <a:extLst>
              <a:ext uri="{FF2B5EF4-FFF2-40B4-BE49-F238E27FC236}">
                <a16:creationId xmlns:a16="http://schemas.microsoft.com/office/drawing/2014/main" id="{C7F7CBBD-4485-42FB-7770-278DE01BA9D6}"/>
              </a:ext>
            </a:extLst>
          </p:cNvPr>
          <p:cNvSpPr txBox="1"/>
          <p:nvPr/>
        </p:nvSpPr>
        <p:spPr>
          <a:xfrm>
            <a:off x="1358900" y="3429000"/>
            <a:ext cx="2402217" cy="461665"/>
          </a:xfrm>
          <a:prstGeom prst="rect">
            <a:avLst/>
          </a:prstGeom>
          <a:noFill/>
        </p:spPr>
        <p:txBody>
          <a:bodyPr wrap="square" rtlCol="0">
            <a:spAutoFit/>
          </a:bodyPr>
          <a:lstStyle/>
          <a:p>
            <a:pPr algn="ctr"/>
            <a:r>
              <a:rPr lang="de-DE" sz="2400" b="1" dirty="0">
                <a:solidFill>
                  <a:srgbClr val="001126"/>
                </a:solidFill>
              </a:rPr>
              <a:t>Ridge Regression</a:t>
            </a:r>
          </a:p>
        </p:txBody>
      </p:sp>
      <p:sp>
        <p:nvSpPr>
          <p:cNvPr id="6" name="Textfeld 5">
            <a:extLst>
              <a:ext uri="{FF2B5EF4-FFF2-40B4-BE49-F238E27FC236}">
                <a16:creationId xmlns:a16="http://schemas.microsoft.com/office/drawing/2014/main" id="{7F2152A8-6311-A2EA-6358-579324EE857E}"/>
              </a:ext>
            </a:extLst>
          </p:cNvPr>
          <p:cNvSpPr txBox="1"/>
          <p:nvPr/>
        </p:nvSpPr>
        <p:spPr>
          <a:xfrm>
            <a:off x="8430885" y="3428998"/>
            <a:ext cx="2402217" cy="461665"/>
          </a:xfrm>
          <a:prstGeom prst="rect">
            <a:avLst/>
          </a:prstGeom>
          <a:noFill/>
        </p:spPr>
        <p:txBody>
          <a:bodyPr wrap="square" rtlCol="0">
            <a:spAutoFit/>
          </a:bodyPr>
          <a:lstStyle/>
          <a:p>
            <a:pPr algn="ctr"/>
            <a:r>
              <a:rPr lang="de-DE" sz="2400" b="1" dirty="0">
                <a:solidFill>
                  <a:srgbClr val="001126"/>
                </a:solidFill>
              </a:rPr>
              <a:t>Lasso Regression</a:t>
            </a:r>
          </a:p>
        </p:txBody>
      </p:sp>
      <p:cxnSp>
        <p:nvCxnSpPr>
          <p:cNvPr id="10" name="Verbinder: gewinkelt 9">
            <a:extLst>
              <a:ext uri="{FF2B5EF4-FFF2-40B4-BE49-F238E27FC236}">
                <a16:creationId xmlns:a16="http://schemas.microsoft.com/office/drawing/2014/main" id="{C64D8479-5732-A541-F827-C09F0B4E1C73}"/>
              </a:ext>
            </a:extLst>
          </p:cNvPr>
          <p:cNvCxnSpPr>
            <a:stCxn id="4" idx="2"/>
            <a:endCxn id="5" idx="0"/>
          </p:cNvCxnSpPr>
          <p:nvPr/>
        </p:nvCxnSpPr>
        <p:spPr>
          <a:xfrm rot="5400000">
            <a:off x="3941516" y="1274516"/>
            <a:ext cx="772978" cy="3535991"/>
          </a:xfrm>
          <a:prstGeom prst="bentConnector3">
            <a:avLst/>
          </a:prstGeom>
          <a:ln>
            <a:solidFill>
              <a:srgbClr val="00112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7E3E7F82-4695-7F8C-64BF-165476FD5D11}"/>
              </a:ext>
            </a:extLst>
          </p:cNvPr>
          <p:cNvCxnSpPr>
            <a:stCxn id="4" idx="2"/>
            <a:endCxn id="6" idx="0"/>
          </p:cNvCxnSpPr>
          <p:nvPr/>
        </p:nvCxnSpPr>
        <p:spPr>
          <a:xfrm rot="16200000" flipH="1">
            <a:off x="7477509" y="1274513"/>
            <a:ext cx="772976" cy="3535994"/>
          </a:xfrm>
          <a:prstGeom prst="bentConnector3">
            <a:avLst/>
          </a:prstGeom>
          <a:ln>
            <a:solidFill>
              <a:srgbClr val="0011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178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CA18A198-F6DA-736C-9F26-4FBEDE1CE151}"/>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Ridge Regression</a:t>
            </a:r>
          </a:p>
        </p:txBody>
      </p:sp>
      <p:pic>
        <p:nvPicPr>
          <p:cNvPr id="4" name="Grafik 3">
            <a:extLst>
              <a:ext uri="{FF2B5EF4-FFF2-40B4-BE49-F238E27FC236}">
                <a16:creationId xmlns:a16="http://schemas.microsoft.com/office/drawing/2014/main" id="{E893B1E9-5F7D-BD45-E700-2DE403E1B154}"/>
              </a:ext>
            </a:extLst>
          </p:cNvPr>
          <p:cNvPicPr>
            <a:picLocks noChangeAspect="1"/>
          </p:cNvPicPr>
          <p:nvPr/>
        </p:nvPicPr>
        <p:blipFill>
          <a:blip r:embed="rId3"/>
          <a:stretch>
            <a:fillRect/>
          </a:stretch>
        </p:blipFill>
        <p:spPr>
          <a:xfrm>
            <a:off x="3774395" y="503415"/>
            <a:ext cx="5018489" cy="3562045"/>
          </a:xfrm>
          <a:prstGeom prst="rect">
            <a:avLst/>
          </a:prstGeom>
        </p:spPr>
      </p:pic>
      <p:pic>
        <p:nvPicPr>
          <p:cNvPr id="6" name="Grafik 5">
            <a:extLst>
              <a:ext uri="{FF2B5EF4-FFF2-40B4-BE49-F238E27FC236}">
                <a16:creationId xmlns:a16="http://schemas.microsoft.com/office/drawing/2014/main" id="{098EA8DD-3058-C181-760D-A856ECECC32A}"/>
              </a:ext>
            </a:extLst>
          </p:cNvPr>
          <p:cNvPicPr>
            <a:picLocks noChangeAspect="1"/>
          </p:cNvPicPr>
          <p:nvPr/>
        </p:nvPicPr>
        <p:blipFill>
          <a:blip r:embed="rId4"/>
          <a:stretch>
            <a:fillRect/>
          </a:stretch>
        </p:blipFill>
        <p:spPr>
          <a:xfrm>
            <a:off x="2779312" y="4139610"/>
            <a:ext cx="7008656" cy="2658456"/>
          </a:xfrm>
          <a:prstGeom prst="rect">
            <a:avLst/>
          </a:prstGeom>
        </p:spPr>
      </p:pic>
    </p:spTree>
    <p:extLst>
      <p:ext uri="{BB962C8B-B14F-4D97-AF65-F5344CB8AC3E}">
        <p14:creationId xmlns:p14="http://schemas.microsoft.com/office/powerpoint/2010/main" val="1564149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6E54374D-747E-6915-09B0-4150E2266414}"/>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Lasso Regression</a:t>
            </a:r>
          </a:p>
        </p:txBody>
      </p:sp>
      <p:pic>
        <p:nvPicPr>
          <p:cNvPr id="4" name="Grafik 3">
            <a:extLst>
              <a:ext uri="{FF2B5EF4-FFF2-40B4-BE49-F238E27FC236}">
                <a16:creationId xmlns:a16="http://schemas.microsoft.com/office/drawing/2014/main" id="{EB146E8A-4FAD-62B7-BA38-9865D0800AA8}"/>
              </a:ext>
            </a:extLst>
          </p:cNvPr>
          <p:cNvPicPr>
            <a:picLocks noChangeAspect="1"/>
          </p:cNvPicPr>
          <p:nvPr/>
        </p:nvPicPr>
        <p:blipFill>
          <a:blip r:embed="rId3"/>
          <a:stretch>
            <a:fillRect/>
          </a:stretch>
        </p:blipFill>
        <p:spPr>
          <a:xfrm>
            <a:off x="3690602" y="534883"/>
            <a:ext cx="4810796" cy="1495634"/>
          </a:xfrm>
          <a:prstGeom prst="rect">
            <a:avLst/>
          </a:prstGeom>
        </p:spPr>
      </p:pic>
      <p:pic>
        <p:nvPicPr>
          <p:cNvPr id="6" name="Grafik 5">
            <a:extLst>
              <a:ext uri="{FF2B5EF4-FFF2-40B4-BE49-F238E27FC236}">
                <a16:creationId xmlns:a16="http://schemas.microsoft.com/office/drawing/2014/main" id="{45ADDF69-A890-85CE-3251-D61599CD0354}"/>
              </a:ext>
            </a:extLst>
          </p:cNvPr>
          <p:cNvPicPr>
            <a:picLocks noChangeAspect="1"/>
          </p:cNvPicPr>
          <p:nvPr/>
        </p:nvPicPr>
        <p:blipFill>
          <a:blip r:embed="rId4"/>
          <a:stretch>
            <a:fillRect/>
          </a:stretch>
        </p:blipFill>
        <p:spPr>
          <a:xfrm>
            <a:off x="2255257" y="2348017"/>
            <a:ext cx="8316486" cy="2695951"/>
          </a:xfrm>
          <a:prstGeom prst="rect">
            <a:avLst/>
          </a:prstGeom>
        </p:spPr>
      </p:pic>
    </p:spTree>
    <p:extLst>
      <p:ext uri="{BB962C8B-B14F-4D97-AF65-F5344CB8AC3E}">
        <p14:creationId xmlns:p14="http://schemas.microsoft.com/office/powerpoint/2010/main" val="706988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79065C7-7747-4F81-B01F-E4A9E8196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662632"/>
            <a:ext cx="11303000" cy="6195368"/>
          </a:xfrm>
          <a:prstGeom prst="rect">
            <a:avLst/>
          </a:prstGeom>
        </p:spPr>
      </p:pic>
      <p:sp>
        <p:nvSpPr>
          <p:cNvPr id="5" name="Textfeld 4">
            <a:extLst>
              <a:ext uri="{FF2B5EF4-FFF2-40B4-BE49-F238E27FC236}">
                <a16:creationId xmlns:a16="http://schemas.microsoft.com/office/drawing/2014/main" id="{9D54519D-88C1-4FAF-AAE8-6EE63F9F8536}"/>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KI gibt es schon seit Jahrzehnten…</a:t>
            </a:r>
          </a:p>
        </p:txBody>
      </p:sp>
    </p:spTree>
    <p:extLst>
      <p:ext uri="{BB962C8B-B14F-4D97-AF65-F5344CB8AC3E}">
        <p14:creationId xmlns:p14="http://schemas.microsoft.com/office/powerpoint/2010/main" val="2162886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B4082F5-D334-FA89-4C5E-DEA9C4880D05}"/>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Lasso Regression </a:t>
            </a:r>
            <a:r>
              <a:rPr lang="de-DE" dirty="0" err="1"/>
              <a:t>for</a:t>
            </a:r>
            <a:r>
              <a:rPr lang="de-DE" dirty="0"/>
              <a:t> feature </a:t>
            </a:r>
            <a:r>
              <a:rPr lang="de-DE" dirty="0" err="1"/>
              <a:t>selection</a:t>
            </a:r>
            <a:endParaRPr lang="de-DE" dirty="0"/>
          </a:p>
        </p:txBody>
      </p:sp>
      <p:pic>
        <p:nvPicPr>
          <p:cNvPr id="4" name="Grafik 3">
            <a:extLst>
              <a:ext uri="{FF2B5EF4-FFF2-40B4-BE49-F238E27FC236}">
                <a16:creationId xmlns:a16="http://schemas.microsoft.com/office/drawing/2014/main" id="{963E3599-B563-B936-3F22-56DAB38BB051}"/>
              </a:ext>
            </a:extLst>
          </p:cNvPr>
          <p:cNvPicPr>
            <a:picLocks noChangeAspect="1"/>
          </p:cNvPicPr>
          <p:nvPr/>
        </p:nvPicPr>
        <p:blipFill>
          <a:blip r:embed="rId3"/>
          <a:stretch>
            <a:fillRect/>
          </a:stretch>
        </p:blipFill>
        <p:spPr>
          <a:xfrm>
            <a:off x="361559" y="1419114"/>
            <a:ext cx="5601482" cy="1581371"/>
          </a:xfrm>
          <a:prstGeom prst="rect">
            <a:avLst/>
          </a:prstGeom>
        </p:spPr>
      </p:pic>
      <p:pic>
        <p:nvPicPr>
          <p:cNvPr id="6" name="Grafik 5">
            <a:extLst>
              <a:ext uri="{FF2B5EF4-FFF2-40B4-BE49-F238E27FC236}">
                <a16:creationId xmlns:a16="http://schemas.microsoft.com/office/drawing/2014/main" id="{2494E407-63F3-1586-DCB2-22FC0412413D}"/>
              </a:ext>
            </a:extLst>
          </p:cNvPr>
          <p:cNvPicPr>
            <a:picLocks noChangeAspect="1"/>
          </p:cNvPicPr>
          <p:nvPr/>
        </p:nvPicPr>
        <p:blipFill>
          <a:blip r:embed="rId4"/>
          <a:stretch>
            <a:fillRect/>
          </a:stretch>
        </p:blipFill>
        <p:spPr>
          <a:xfrm>
            <a:off x="361559" y="3152133"/>
            <a:ext cx="5836041" cy="1956553"/>
          </a:xfrm>
          <a:prstGeom prst="rect">
            <a:avLst/>
          </a:prstGeom>
        </p:spPr>
      </p:pic>
      <p:pic>
        <p:nvPicPr>
          <p:cNvPr id="8" name="Grafik 7">
            <a:extLst>
              <a:ext uri="{FF2B5EF4-FFF2-40B4-BE49-F238E27FC236}">
                <a16:creationId xmlns:a16="http://schemas.microsoft.com/office/drawing/2014/main" id="{AAEC3160-A26C-2FAF-5E52-A0DDB5468B39}"/>
              </a:ext>
            </a:extLst>
          </p:cNvPr>
          <p:cNvPicPr>
            <a:picLocks noChangeAspect="1"/>
          </p:cNvPicPr>
          <p:nvPr/>
        </p:nvPicPr>
        <p:blipFill>
          <a:blip r:embed="rId5"/>
          <a:stretch>
            <a:fillRect/>
          </a:stretch>
        </p:blipFill>
        <p:spPr>
          <a:xfrm>
            <a:off x="6602070" y="1419113"/>
            <a:ext cx="4993030" cy="3713263"/>
          </a:xfrm>
          <a:prstGeom prst="rect">
            <a:avLst/>
          </a:prstGeom>
        </p:spPr>
      </p:pic>
    </p:spTree>
    <p:extLst>
      <p:ext uri="{BB962C8B-B14F-4D97-AF65-F5344CB8AC3E}">
        <p14:creationId xmlns:p14="http://schemas.microsoft.com/office/powerpoint/2010/main" val="1921883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4F5E3F-614C-2663-7FB2-4FAC4811DCB2}"/>
              </a:ext>
            </a:extLst>
          </p:cNvPr>
          <p:cNvSpPr>
            <a:spLocks noGrp="1"/>
          </p:cNvSpPr>
          <p:nvPr>
            <p:ph type="title"/>
          </p:nvPr>
        </p:nvSpPr>
        <p:spPr/>
        <p:txBody>
          <a:bodyPr/>
          <a:lstStyle/>
          <a:p>
            <a:r>
              <a:rPr lang="de-DE" dirty="0"/>
              <a:t>Auf zu </a:t>
            </a:r>
            <a:r>
              <a:rPr lang="de-DE" dirty="0" err="1"/>
              <a:t>Colab</a:t>
            </a:r>
            <a:r>
              <a:rPr lang="de-DE" dirty="0"/>
              <a:t>!</a:t>
            </a:r>
          </a:p>
        </p:txBody>
      </p:sp>
      <p:sp>
        <p:nvSpPr>
          <p:cNvPr id="3" name="Textplatzhalter 2">
            <a:extLst>
              <a:ext uri="{FF2B5EF4-FFF2-40B4-BE49-F238E27FC236}">
                <a16:creationId xmlns:a16="http://schemas.microsoft.com/office/drawing/2014/main" id="{7997358B-C871-14C7-7B05-EA7AA5D6D733}"/>
              </a:ext>
            </a:extLst>
          </p:cNvPr>
          <p:cNvSpPr>
            <a:spLocks noGrp="1"/>
          </p:cNvSpPr>
          <p:nvPr>
            <p:ph type="body" idx="1"/>
          </p:nvPr>
        </p:nvSpPr>
        <p:spPr/>
        <p:txBody>
          <a:bodyPr/>
          <a:lstStyle/>
          <a:p>
            <a:r>
              <a:rPr lang="pt-BR" dirty="0"/>
              <a:t>Supervised Learning with scikit-learn</a:t>
            </a:r>
            <a:endParaRPr lang="de-DE" dirty="0"/>
          </a:p>
        </p:txBody>
      </p:sp>
      <p:pic>
        <p:nvPicPr>
          <p:cNvPr id="5" name="Grafik 4" descr="Ein Bild, das Schrift, Grafiken, Logo, Design enthält.&#10;&#10;Automatisch generierte Beschreibung">
            <a:extLst>
              <a:ext uri="{FF2B5EF4-FFF2-40B4-BE49-F238E27FC236}">
                <a16:creationId xmlns:a16="http://schemas.microsoft.com/office/drawing/2014/main" id="{B6636439-6C5B-9852-64D2-FB746FFD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010" y="344878"/>
            <a:ext cx="6996196" cy="3084122"/>
          </a:xfrm>
          <a:prstGeom prst="rect">
            <a:avLst/>
          </a:prstGeom>
        </p:spPr>
      </p:pic>
    </p:spTree>
    <p:extLst>
      <p:ext uri="{BB962C8B-B14F-4D97-AF65-F5344CB8AC3E}">
        <p14:creationId xmlns:p14="http://schemas.microsoft.com/office/powerpoint/2010/main" val="3548941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chrift, Diagramm enthält.&#10;&#10;Automatisch generierte Beschreibung">
            <a:extLst>
              <a:ext uri="{FF2B5EF4-FFF2-40B4-BE49-F238E27FC236}">
                <a16:creationId xmlns:a16="http://schemas.microsoft.com/office/drawing/2014/main" id="{D1883650-6E17-403C-76FC-438757BE5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34" y="692286"/>
            <a:ext cx="10614251" cy="5982834"/>
          </a:xfrm>
          <a:prstGeom prst="rect">
            <a:avLst/>
          </a:prstGeom>
        </p:spPr>
      </p:pic>
      <p:sp>
        <p:nvSpPr>
          <p:cNvPr id="5" name="Textfeld 4">
            <a:extLst>
              <a:ext uri="{FF2B5EF4-FFF2-40B4-BE49-F238E27FC236}">
                <a16:creationId xmlns:a16="http://schemas.microsoft.com/office/drawing/2014/main" id="{40C1D5BF-5FAF-B116-5365-B9CDD4D03393}"/>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misst man die Performance eines Models?</a:t>
            </a:r>
          </a:p>
        </p:txBody>
      </p:sp>
    </p:spTree>
    <p:extLst>
      <p:ext uri="{BB962C8B-B14F-4D97-AF65-F5344CB8AC3E}">
        <p14:creationId xmlns:p14="http://schemas.microsoft.com/office/powerpoint/2010/main" val="709011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A3CDCFF-D788-9C6A-E4C9-8343C4A839E8}"/>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err="1"/>
              <a:t>Confusion</a:t>
            </a:r>
            <a:r>
              <a:rPr lang="de-DE" dirty="0"/>
              <a:t> Matrix: Umsetzung in Python</a:t>
            </a:r>
          </a:p>
        </p:txBody>
      </p:sp>
      <p:pic>
        <p:nvPicPr>
          <p:cNvPr id="4" name="Grafik 3">
            <a:extLst>
              <a:ext uri="{FF2B5EF4-FFF2-40B4-BE49-F238E27FC236}">
                <a16:creationId xmlns:a16="http://schemas.microsoft.com/office/drawing/2014/main" id="{93941D16-B8D2-DB23-258B-9AD468792A0C}"/>
              </a:ext>
            </a:extLst>
          </p:cNvPr>
          <p:cNvPicPr>
            <a:picLocks noChangeAspect="1"/>
          </p:cNvPicPr>
          <p:nvPr/>
        </p:nvPicPr>
        <p:blipFill>
          <a:blip r:embed="rId3"/>
          <a:stretch>
            <a:fillRect/>
          </a:stretch>
        </p:blipFill>
        <p:spPr>
          <a:xfrm>
            <a:off x="2363448" y="513356"/>
            <a:ext cx="8031305" cy="1873971"/>
          </a:xfrm>
          <a:prstGeom prst="rect">
            <a:avLst/>
          </a:prstGeom>
        </p:spPr>
      </p:pic>
      <p:pic>
        <p:nvPicPr>
          <p:cNvPr id="6" name="Grafik 5">
            <a:extLst>
              <a:ext uri="{FF2B5EF4-FFF2-40B4-BE49-F238E27FC236}">
                <a16:creationId xmlns:a16="http://schemas.microsoft.com/office/drawing/2014/main" id="{6C9203A1-D9EC-342A-3D39-B874A843F3BD}"/>
              </a:ext>
            </a:extLst>
          </p:cNvPr>
          <p:cNvPicPr>
            <a:picLocks noChangeAspect="1"/>
          </p:cNvPicPr>
          <p:nvPr/>
        </p:nvPicPr>
        <p:blipFill>
          <a:blip r:embed="rId4"/>
          <a:stretch>
            <a:fillRect/>
          </a:stretch>
        </p:blipFill>
        <p:spPr>
          <a:xfrm>
            <a:off x="2363448" y="2516387"/>
            <a:ext cx="8068230" cy="1144692"/>
          </a:xfrm>
          <a:prstGeom prst="rect">
            <a:avLst/>
          </a:prstGeom>
        </p:spPr>
      </p:pic>
      <p:pic>
        <p:nvPicPr>
          <p:cNvPr id="8" name="Grafik 7">
            <a:extLst>
              <a:ext uri="{FF2B5EF4-FFF2-40B4-BE49-F238E27FC236}">
                <a16:creationId xmlns:a16="http://schemas.microsoft.com/office/drawing/2014/main" id="{72562F0B-8533-1D32-599C-0F83EFEC274D}"/>
              </a:ext>
            </a:extLst>
          </p:cNvPr>
          <p:cNvPicPr>
            <a:picLocks noChangeAspect="1"/>
          </p:cNvPicPr>
          <p:nvPr/>
        </p:nvPicPr>
        <p:blipFill>
          <a:blip r:embed="rId5"/>
          <a:stretch>
            <a:fillRect/>
          </a:stretch>
        </p:blipFill>
        <p:spPr>
          <a:xfrm>
            <a:off x="2409605" y="3752896"/>
            <a:ext cx="8022073" cy="3000200"/>
          </a:xfrm>
          <a:prstGeom prst="rect">
            <a:avLst/>
          </a:prstGeom>
        </p:spPr>
      </p:pic>
    </p:spTree>
    <p:extLst>
      <p:ext uri="{BB962C8B-B14F-4D97-AF65-F5344CB8AC3E}">
        <p14:creationId xmlns:p14="http://schemas.microsoft.com/office/powerpoint/2010/main" val="2023973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72CC7CAC-499A-575B-B383-BE0AB9704774}"/>
              </a:ext>
            </a:extLst>
          </p:cNvPr>
          <p:cNvSpPr/>
          <p:nvPr/>
        </p:nvSpPr>
        <p:spPr>
          <a:xfrm>
            <a:off x="0" y="4893232"/>
            <a:ext cx="12192000" cy="1964767"/>
          </a:xfrm>
          <a:prstGeom prst="rect">
            <a:avLst/>
          </a:prstGeom>
          <a:solidFill>
            <a:srgbClr val="F7F3EB">
              <a:alpha val="6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82EE6C90-2B2F-3131-5ED9-C11538E724D2}"/>
              </a:ext>
            </a:extLst>
          </p:cNvPr>
          <p:cNvSpPr/>
          <p:nvPr/>
        </p:nvSpPr>
        <p:spPr>
          <a:xfrm>
            <a:off x="0" y="2682815"/>
            <a:ext cx="12192000" cy="2210418"/>
          </a:xfrm>
          <a:prstGeom prst="rect">
            <a:avLst/>
          </a:prstGeom>
          <a:solidFill>
            <a:schemeClr val="accent6">
              <a:lumMod val="20000"/>
              <a:lumOff val="80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8854100F-F8AC-46F8-A8AB-E85FF1D2028D}"/>
              </a:ext>
            </a:extLst>
          </p:cNvPr>
          <p:cNvSpPr/>
          <p:nvPr/>
        </p:nvSpPr>
        <p:spPr>
          <a:xfrm>
            <a:off x="0" y="472397"/>
            <a:ext cx="12192000" cy="2210418"/>
          </a:xfrm>
          <a:prstGeom prst="rect">
            <a:avLst/>
          </a:prstGeom>
          <a:solidFill>
            <a:srgbClr val="E8F2FC">
              <a:alpha val="6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07F8DD4F-08C8-5227-127B-9C10535BD471}"/>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Weitere Metriken…</a:t>
            </a:r>
          </a:p>
        </p:txBody>
      </p:sp>
      <p:pic>
        <p:nvPicPr>
          <p:cNvPr id="4" name="Grafik 3">
            <a:extLst>
              <a:ext uri="{FF2B5EF4-FFF2-40B4-BE49-F238E27FC236}">
                <a16:creationId xmlns:a16="http://schemas.microsoft.com/office/drawing/2014/main" id="{FB09FA52-9594-8CAD-C67C-39465D6CF76F}"/>
              </a:ext>
            </a:extLst>
          </p:cNvPr>
          <p:cNvPicPr>
            <a:picLocks noChangeAspect="1"/>
          </p:cNvPicPr>
          <p:nvPr/>
        </p:nvPicPr>
        <p:blipFill rotWithShape="1">
          <a:blip r:embed="rId3"/>
          <a:srcRect l="26056" t="12798" r="10689" b="53605"/>
          <a:stretch/>
        </p:blipFill>
        <p:spPr>
          <a:xfrm>
            <a:off x="5948125" y="755331"/>
            <a:ext cx="5958204" cy="1621766"/>
          </a:xfrm>
          <a:prstGeom prst="rect">
            <a:avLst/>
          </a:prstGeom>
        </p:spPr>
      </p:pic>
      <p:pic>
        <p:nvPicPr>
          <p:cNvPr id="6" name="Grafik 5">
            <a:extLst>
              <a:ext uri="{FF2B5EF4-FFF2-40B4-BE49-F238E27FC236}">
                <a16:creationId xmlns:a16="http://schemas.microsoft.com/office/drawing/2014/main" id="{1DCEA3CF-1C46-4EF5-2025-DCF03D24E765}"/>
              </a:ext>
            </a:extLst>
          </p:cNvPr>
          <p:cNvPicPr>
            <a:picLocks noChangeAspect="1"/>
          </p:cNvPicPr>
          <p:nvPr/>
        </p:nvPicPr>
        <p:blipFill rotWithShape="1">
          <a:blip r:embed="rId4"/>
          <a:srcRect l="28745" t="12798" b="53605"/>
          <a:stretch/>
        </p:blipFill>
        <p:spPr>
          <a:xfrm>
            <a:off x="5848709" y="3089933"/>
            <a:ext cx="6157037" cy="1621766"/>
          </a:xfrm>
          <a:prstGeom prst="rect">
            <a:avLst/>
          </a:prstGeom>
        </p:spPr>
      </p:pic>
      <p:pic>
        <p:nvPicPr>
          <p:cNvPr id="8" name="Grafik 7">
            <a:extLst>
              <a:ext uri="{FF2B5EF4-FFF2-40B4-BE49-F238E27FC236}">
                <a16:creationId xmlns:a16="http://schemas.microsoft.com/office/drawing/2014/main" id="{2D762A3F-605F-66CB-261C-C3EDCDE791B0}"/>
              </a:ext>
            </a:extLst>
          </p:cNvPr>
          <p:cNvPicPr>
            <a:picLocks noChangeAspect="1"/>
          </p:cNvPicPr>
          <p:nvPr/>
        </p:nvPicPr>
        <p:blipFill>
          <a:blip r:embed="rId5"/>
          <a:stretch>
            <a:fillRect/>
          </a:stretch>
        </p:blipFill>
        <p:spPr>
          <a:xfrm>
            <a:off x="140694" y="5204048"/>
            <a:ext cx="3735238" cy="1181555"/>
          </a:xfrm>
          <a:prstGeom prst="rect">
            <a:avLst/>
          </a:prstGeom>
        </p:spPr>
      </p:pic>
      <p:pic>
        <p:nvPicPr>
          <p:cNvPr id="3" name="Grafik 2">
            <a:extLst>
              <a:ext uri="{FF2B5EF4-FFF2-40B4-BE49-F238E27FC236}">
                <a16:creationId xmlns:a16="http://schemas.microsoft.com/office/drawing/2014/main" id="{00CE8A1A-C077-29F6-655A-693965F3502A}"/>
              </a:ext>
            </a:extLst>
          </p:cNvPr>
          <p:cNvPicPr>
            <a:picLocks noChangeAspect="1"/>
          </p:cNvPicPr>
          <p:nvPr/>
        </p:nvPicPr>
        <p:blipFill rotWithShape="1">
          <a:blip r:embed="rId3"/>
          <a:srcRect t="59406"/>
          <a:stretch/>
        </p:blipFill>
        <p:spPr>
          <a:xfrm>
            <a:off x="94697" y="1397295"/>
            <a:ext cx="5529725" cy="1150410"/>
          </a:xfrm>
          <a:prstGeom prst="rect">
            <a:avLst/>
          </a:prstGeom>
        </p:spPr>
      </p:pic>
      <p:sp>
        <p:nvSpPr>
          <p:cNvPr id="5" name="Textfeld 4">
            <a:extLst>
              <a:ext uri="{FF2B5EF4-FFF2-40B4-BE49-F238E27FC236}">
                <a16:creationId xmlns:a16="http://schemas.microsoft.com/office/drawing/2014/main" id="{896C033B-D011-B10B-F637-E575203E7054}"/>
              </a:ext>
            </a:extLst>
          </p:cNvPr>
          <p:cNvSpPr txBox="1"/>
          <p:nvPr/>
        </p:nvSpPr>
        <p:spPr>
          <a:xfrm>
            <a:off x="94697" y="472397"/>
            <a:ext cx="2303900" cy="769441"/>
          </a:xfrm>
          <a:prstGeom prst="rect">
            <a:avLst/>
          </a:prstGeom>
          <a:noFill/>
        </p:spPr>
        <p:txBody>
          <a:bodyPr wrap="none" rtlCol="0">
            <a:spAutoFit/>
          </a:bodyPr>
          <a:lstStyle/>
          <a:p>
            <a:r>
              <a:rPr lang="de-DE" sz="4400" b="1" dirty="0">
                <a:solidFill>
                  <a:srgbClr val="05192D"/>
                </a:solidFill>
              </a:rPr>
              <a:t>Precision</a:t>
            </a:r>
          </a:p>
        </p:txBody>
      </p:sp>
      <p:sp>
        <p:nvSpPr>
          <p:cNvPr id="9" name="Textfeld 8">
            <a:extLst>
              <a:ext uri="{FF2B5EF4-FFF2-40B4-BE49-F238E27FC236}">
                <a16:creationId xmlns:a16="http://schemas.microsoft.com/office/drawing/2014/main" id="{1E744E8A-2346-5107-936A-28FED46205DB}"/>
              </a:ext>
            </a:extLst>
          </p:cNvPr>
          <p:cNvSpPr txBox="1"/>
          <p:nvPr/>
        </p:nvSpPr>
        <p:spPr>
          <a:xfrm>
            <a:off x="94697" y="2746293"/>
            <a:ext cx="1564467" cy="769441"/>
          </a:xfrm>
          <a:prstGeom prst="rect">
            <a:avLst/>
          </a:prstGeom>
          <a:noFill/>
        </p:spPr>
        <p:txBody>
          <a:bodyPr wrap="none" rtlCol="0">
            <a:spAutoFit/>
          </a:bodyPr>
          <a:lstStyle/>
          <a:p>
            <a:r>
              <a:rPr lang="de-DE" sz="4400" b="1" dirty="0">
                <a:solidFill>
                  <a:srgbClr val="05192D"/>
                </a:solidFill>
              </a:rPr>
              <a:t>Recall</a:t>
            </a:r>
          </a:p>
        </p:txBody>
      </p:sp>
      <p:pic>
        <p:nvPicPr>
          <p:cNvPr id="10" name="Grafik 9">
            <a:extLst>
              <a:ext uri="{FF2B5EF4-FFF2-40B4-BE49-F238E27FC236}">
                <a16:creationId xmlns:a16="http://schemas.microsoft.com/office/drawing/2014/main" id="{93BAFB20-A706-A5DA-213B-6764E3413F63}"/>
              </a:ext>
            </a:extLst>
          </p:cNvPr>
          <p:cNvPicPr>
            <a:picLocks noChangeAspect="1"/>
          </p:cNvPicPr>
          <p:nvPr/>
        </p:nvPicPr>
        <p:blipFill rotWithShape="1">
          <a:blip r:embed="rId4"/>
          <a:srcRect t="60725" r="8049"/>
          <a:stretch/>
        </p:blipFill>
        <p:spPr>
          <a:xfrm>
            <a:off x="94697" y="3429000"/>
            <a:ext cx="5003991" cy="1194035"/>
          </a:xfrm>
          <a:prstGeom prst="rect">
            <a:avLst/>
          </a:prstGeom>
        </p:spPr>
      </p:pic>
    </p:spTree>
    <p:extLst>
      <p:ext uri="{BB962C8B-B14F-4D97-AF65-F5344CB8AC3E}">
        <p14:creationId xmlns:p14="http://schemas.microsoft.com/office/powerpoint/2010/main" val="3688785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4F5E3F-614C-2663-7FB2-4FAC4811DCB2}"/>
              </a:ext>
            </a:extLst>
          </p:cNvPr>
          <p:cNvSpPr>
            <a:spLocks noGrp="1"/>
          </p:cNvSpPr>
          <p:nvPr>
            <p:ph type="title"/>
          </p:nvPr>
        </p:nvSpPr>
        <p:spPr/>
        <p:txBody>
          <a:bodyPr/>
          <a:lstStyle/>
          <a:p>
            <a:r>
              <a:rPr lang="de-DE" dirty="0"/>
              <a:t>Auf zu </a:t>
            </a:r>
            <a:r>
              <a:rPr lang="de-DE" dirty="0" err="1"/>
              <a:t>Colab</a:t>
            </a:r>
            <a:r>
              <a:rPr lang="de-DE" dirty="0"/>
              <a:t>!</a:t>
            </a:r>
          </a:p>
        </p:txBody>
      </p:sp>
      <p:sp>
        <p:nvSpPr>
          <p:cNvPr id="3" name="Textplatzhalter 2">
            <a:extLst>
              <a:ext uri="{FF2B5EF4-FFF2-40B4-BE49-F238E27FC236}">
                <a16:creationId xmlns:a16="http://schemas.microsoft.com/office/drawing/2014/main" id="{7997358B-C871-14C7-7B05-EA7AA5D6D733}"/>
              </a:ext>
            </a:extLst>
          </p:cNvPr>
          <p:cNvSpPr>
            <a:spLocks noGrp="1"/>
          </p:cNvSpPr>
          <p:nvPr>
            <p:ph type="body" idx="1"/>
          </p:nvPr>
        </p:nvSpPr>
        <p:spPr/>
        <p:txBody>
          <a:bodyPr/>
          <a:lstStyle/>
          <a:p>
            <a:r>
              <a:rPr lang="pt-BR" dirty="0"/>
              <a:t>Supervised Learning with scikit-learn</a:t>
            </a:r>
            <a:endParaRPr lang="de-DE" dirty="0"/>
          </a:p>
        </p:txBody>
      </p:sp>
      <p:pic>
        <p:nvPicPr>
          <p:cNvPr id="5" name="Grafik 4" descr="Ein Bild, das Schrift, Grafiken, Logo, Design enthält.&#10;&#10;Automatisch generierte Beschreibung">
            <a:extLst>
              <a:ext uri="{FF2B5EF4-FFF2-40B4-BE49-F238E27FC236}">
                <a16:creationId xmlns:a16="http://schemas.microsoft.com/office/drawing/2014/main" id="{B6636439-6C5B-9852-64D2-FB746FFD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010" y="344878"/>
            <a:ext cx="6996196" cy="3084122"/>
          </a:xfrm>
          <a:prstGeom prst="rect">
            <a:avLst/>
          </a:prstGeom>
        </p:spPr>
      </p:pic>
    </p:spTree>
    <p:extLst>
      <p:ext uri="{BB962C8B-B14F-4D97-AF65-F5344CB8AC3E}">
        <p14:creationId xmlns:p14="http://schemas.microsoft.com/office/powerpoint/2010/main" val="561695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402CAACD-562A-B642-8200-15695AE007E4}"/>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Was ist </a:t>
            </a:r>
            <a:r>
              <a:rPr lang="de-DE" dirty="0" err="1"/>
              <a:t>Logistic</a:t>
            </a:r>
            <a:r>
              <a:rPr lang="de-DE" dirty="0"/>
              <a:t> Regression?</a:t>
            </a:r>
          </a:p>
        </p:txBody>
      </p:sp>
      <p:pic>
        <p:nvPicPr>
          <p:cNvPr id="4" name="Grafik 3">
            <a:extLst>
              <a:ext uri="{FF2B5EF4-FFF2-40B4-BE49-F238E27FC236}">
                <a16:creationId xmlns:a16="http://schemas.microsoft.com/office/drawing/2014/main" id="{B0961A27-E5EF-2ABD-5DEA-6858F689DBF3}"/>
              </a:ext>
            </a:extLst>
          </p:cNvPr>
          <p:cNvPicPr>
            <a:picLocks noChangeAspect="1"/>
          </p:cNvPicPr>
          <p:nvPr/>
        </p:nvPicPr>
        <p:blipFill>
          <a:blip r:embed="rId3"/>
          <a:stretch>
            <a:fillRect/>
          </a:stretch>
        </p:blipFill>
        <p:spPr>
          <a:xfrm>
            <a:off x="179882" y="679933"/>
            <a:ext cx="9158186" cy="3397391"/>
          </a:xfrm>
          <a:prstGeom prst="rect">
            <a:avLst/>
          </a:prstGeom>
        </p:spPr>
      </p:pic>
      <p:pic>
        <p:nvPicPr>
          <p:cNvPr id="6" name="Grafik 5">
            <a:extLst>
              <a:ext uri="{FF2B5EF4-FFF2-40B4-BE49-F238E27FC236}">
                <a16:creationId xmlns:a16="http://schemas.microsoft.com/office/drawing/2014/main" id="{FBD51673-8212-53E2-E800-C36313ADC5AA}"/>
              </a:ext>
            </a:extLst>
          </p:cNvPr>
          <p:cNvPicPr>
            <a:picLocks noChangeAspect="1"/>
          </p:cNvPicPr>
          <p:nvPr/>
        </p:nvPicPr>
        <p:blipFill rotWithShape="1">
          <a:blip r:embed="rId4"/>
          <a:srcRect l="28738" t="12086"/>
          <a:stretch/>
        </p:blipFill>
        <p:spPr>
          <a:xfrm>
            <a:off x="6279211" y="2337582"/>
            <a:ext cx="5568015" cy="4355552"/>
          </a:xfrm>
          <a:prstGeom prst="rect">
            <a:avLst/>
          </a:prstGeom>
        </p:spPr>
      </p:pic>
    </p:spTree>
    <p:extLst>
      <p:ext uri="{BB962C8B-B14F-4D97-AF65-F5344CB8AC3E}">
        <p14:creationId xmlns:p14="http://schemas.microsoft.com/office/powerpoint/2010/main" val="3351706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BCEE1EF-4075-7BF4-2980-3B7AF4A9BF51}"/>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Umsetzung: </a:t>
            </a:r>
            <a:r>
              <a:rPr lang="de-DE" dirty="0" err="1"/>
              <a:t>Logistic</a:t>
            </a:r>
            <a:r>
              <a:rPr lang="de-DE" dirty="0"/>
              <a:t> Regression</a:t>
            </a:r>
          </a:p>
        </p:txBody>
      </p:sp>
      <p:pic>
        <p:nvPicPr>
          <p:cNvPr id="4" name="Grafik 3">
            <a:extLst>
              <a:ext uri="{FF2B5EF4-FFF2-40B4-BE49-F238E27FC236}">
                <a16:creationId xmlns:a16="http://schemas.microsoft.com/office/drawing/2014/main" id="{8A9D75B8-8A87-4D6B-DA86-223432CA569A}"/>
              </a:ext>
            </a:extLst>
          </p:cNvPr>
          <p:cNvPicPr>
            <a:picLocks noChangeAspect="1"/>
          </p:cNvPicPr>
          <p:nvPr/>
        </p:nvPicPr>
        <p:blipFill>
          <a:blip r:embed="rId3"/>
          <a:stretch>
            <a:fillRect/>
          </a:stretch>
        </p:blipFill>
        <p:spPr>
          <a:xfrm>
            <a:off x="149164" y="559311"/>
            <a:ext cx="8326012" cy="2381582"/>
          </a:xfrm>
          <a:prstGeom prst="rect">
            <a:avLst/>
          </a:prstGeom>
        </p:spPr>
      </p:pic>
      <p:pic>
        <p:nvPicPr>
          <p:cNvPr id="6" name="Grafik 5">
            <a:extLst>
              <a:ext uri="{FF2B5EF4-FFF2-40B4-BE49-F238E27FC236}">
                <a16:creationId xmlns:a16="http://schemas.microsoft.com/office/drawing/2014/main" id="{70B58D1C-6E8B-0998-13BF-A0EAD8262127}"/>
              </a:ext>
            </a:extLst>
          </p:cNvPr>
          <p:cNvPicPr>
            <a:picLocks noChangeAspect="1"/>
          </p:cNvPicPr>
          <p:nvPr/>
        </p:nvPicPr>
        <p:blipFill>
          <a:blip r:embed="rId4"/>
          <a:stretch>
            <a:fillRect/>
          </a:stretch>
        </p:blipFill>
        <p:spPr>
          <a:xfrm>
            <a:off x="149164" y="2969238"/>
            <a:ext cx="8297433" cy="1895740"/>
          </a:xfrm>
          <a:prstGeom prst="rect">
            <a:avLst/>
          </a:prstGeom>
        </p:spPr>
      </p:pic>
      <p:pic>
        <p:nvPicPr>
          <p:cNvPr id="8" name="Grafik 7">
            <a:extLst>
              <a:ext uri="{FF2B5EF4-FFF2-40B4-BE49-F238E27FC236}">
                <a16:creationId xmlns:a16="http://schemas.microsoft.com/office/drawing/2014/main" id="{754A400E-7C2D-258B-CC14-34D6D26F6317}"/>
              </a:ext>
            </a:extLst>
          </p:cNvPr>
          <p:cNvPicPr>
            <a:picLocks noChangeAspect="1"/>
          </p:cNvPicPr>
          <p:nvPr/>
        </p:nvPicPr>
        <p:blipFill>
          <a:blip r:embed="rId5"/>
          <a:stretch>
            <a:fillRect/>
          </a:stretch>
        </p:blipFill>
        <p:spPr>
          <a:xfrm>
            <a:off x="4088067" y="4893323"/>
            <a:ext cx="4353533" cy="1838582"/>
          </a:xfrm>
          <a:prstGeom prst="rect">
            <a:avLst/>
          </a:prstGeom>
        </p:spPr>
      </p:pic>
    </p:spTree>
    <p:extLst>
      <p:ext uri="{BB962C8B-B14F-4D97-AF65-F5344CB8AC3E}">
        <p14:creationId xmlns:p14="http://schemas.microsoft.com/office/powerpoint/2010/main" val="33015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CD577DA-A777-D5A3-E6F8-FA55BE753EE6}"/>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The ROC </a:t>
            </a:r>
            <a:r>
              <a:rPr lang="de-DE" dirty="0" err="1"/>
              <a:t>curve</a:t>
            </a:r>
            <a:endParaRPr lang="de-DE" dirty="0"/>
          </a:p>
        </p:txBody>
      </p:sp>
      <p:pic>
        <p:nvPicPr>
          <p:cNvPr id="4" name="Grafik 3">
            <a:extLst>
              <a:ext uri="{FF2B5EF4-FFF2-40B4-BE49-F238E27FC236}">
                <a16:creationId xmlns:a16="http://schemas.microsoft.com/office/drawing/2014/main" id="{3EC6111C-B7AB-F9EC-869C-377F005D3CE2}"/>
              </a:ext>
            </a:extLst>
          </p:cNvPr>
          <p:cNvPicPr>
            <a:picLocks noChangeAspect="1"/>
          </p:cNvPicPr>
          <p:nvPr/>
        </p:nvPicPr>
        <p:blipFill>
          <a:blip r:embed="rId3"/>
          <a:stretch>
            <a:fillRect/>
          </a:stretch>
        </p:blipFill>
        <p:spPr>
          <a:xfrm>
            <a:off x="167773" y="598824"/>
            <a:ext cx="3549806" cy="2609071"/>
          </a:xfrm>
          <a:prstGeom prst="rect">
            <a:avLst/>
          </a:prstGeom>
        </p:spPr>
      </p:pic>
      <p:pic>
        <p:nvPicPr>
          <p:cNvPr id="6" name="Grafik 5">
            <a:extLst>
              <a:ext uri="{FF2B5EF4-FFF2-40B4-BE49-F238E27FC236}">
                <a16:creationId xmlns:a16="http://schemas.microsoft.com/office/drawing/2014/main" id="{7F540CCE-0800-E0A8-54C2-5FC6DBE03797}"/>
              </a:ext>
            </a:extLst>
          </p:cNvPr>
          <p:cNvPicPr>
            <a:picLocks noChangeAspect="1"/>
          </p:cNvPicPr>
          <p:nvPr/>
        </p:nvPicPr>
        <p:blipFill>
          <a:blip r:embed="rId4"/>
          <a:stretch>
            <a:fillRect/>
          </a:stretch>
        </p:blipFill>
        <p:spPr>
          <a:xfrm>
            <a:off x="4039021" y="598824"/>
            <a:ext cx="3884936" cy="2609071"/>
          </a:xfrm>
          <a:prstGeom prst="rect">
            <a:avLst/>
          </a:prstGeom>
        </p:spPr>
      </p:pic>
      <p:pic>
        <p:nvPicPr>
          <p:cNvPr id="8" name="Grafik 7">
            <a:extLst>
              <a:ext uri="{FF2B5EF4-FFF2-40B4-BE49-F238E27FC236}">
                <a16:creationId xmlns:a16="http://schemas.microsoft.com/office/drawing/2014/main" id="{DE081ECB-5FCD-1AE1-2BC3-4E697CAD3AFE}"/>
              </a:ext>
            </a:extLst>
          </p:cNvPr>
          <p:cNvPicPr>
            <a:picLocks noChangeAspect="1"/>
          </p:cNvPicPr>
          <p:nvPr/>
        </p:nvPicPr>
        <p:blipFill>
          <a:blip r:embed="rId5"/>
          <a:stretch>
            <a:fillRect/>
          </a:stretch>
        </p:blipFill>
        <p:spPr>
          <a:xfrm>
            <a:off x="8100337" y="598824"/>
            <a:ext cx="4091663" cy="2609071"/>
          </a:xfrm>
          <a:prstGeom prst="rect">
            <a:avLst/>
          </a:prstGeom>
        </p:spPr>
      </p:pic>
      <p:pic>
        <p:nvPicPr>
          <p:cNvPr id="10" name="Grafik 9">
            <a:extLst>
              <a:ext uri="{FF2B5EF4-FFF2-40B4-BE49-F238E27FC236}">
                <a16:creationId xmlns:a16="http://schemas.microsoft.com/office/drawing/2014/main" id="{420C5904-4380-4298-B463-A99308C28E4E}"/>
              </a:ext>
            </a:extLst>
          </p:cNvPr>
          <p:cNvPicPr>
            <a:picLocks noChangeAspect="1"/>
          </p:cNvPicPr>
          <p:nvPr/>
        </p:nvPicPr>
        <p:blipFill>
          <a:blip r:embed="rId6"/>
          <a:stretch>
            <a:fillRect/>
          </a:stretch>
        </p:blipFill>
        <p:spPr>
          <a:xfrm>
            <a:off x="5439" y="3418996"/>
            <a:ext cx="4040085" cy="2609071"/>
          </a:xfrm>
          <a:prstGeom prst="rect">
            <a:avLst/>
          </a:prstGeom>
        </p:spPr>
      </p:pic>
      <p:pic>
        <p:nvPicPr>
          <p:cNvPr id="12" name="Grafik 11">
            <a:extLst>
              <a:ext uri="{FF2B5EF4-FFF2-40B4-BE49-F238E27FC236}">
                <a16:creationId xmlns:a16="http://schemas.microsoft.com/office/drawing/2014/main" id="{5867C453-70A2-692A-DF71-3922EE2C8CD8}"/>
              </a:ext>
            </a:extLst>
          </p:cNvPr>
          <p:cNvPicPr>
            <a:picLocks noChangeAspect="1"/>
          </p:cNvPicPr>
          <p:nvPr/>
        </p:nvPicPr>
        <p:blipFill>
          <a:blip r:embed="rId7"/>
          <a:stretch>
            <a:fillRect/>
          </a:stretch>
        </p:blipFill>
        <p:spPr>
          <a:xfrm>
            <a:off x="4037498" y="3377453"/>
            <a:ext cx="3883413" cy="2540225"/>
          </a:xfrm>
          <a:prstGeom prst="rect">
            <a:avLst/>
          </a:prstGeom>
        </p:spPr>
      </p:pic>
      <p:pic>
        <p:nvPicPr>
          <p:cNvPr id="14" name="Grafik 13">
            <a:extLst>
              <a:ext uri="{FF2B5EF4-FFF2-40B4-BE49-F238E27FC236}">
                <a16:creationId xmlns:a16="http://schemas.microsoft.com/office/drawing/2014/main" id="{C3847626-890A-B93E-6F1C-7E8848D50E45}"/>
              </a:ext>
            </a:extLst>
          </p:cNvPr>
          <p:cNvPicPr>
            <a:picLocks noChangeAspect="1"/>
          </p:cNvPicPr>
          <p:nvPr/>
        </p:nvPicPr>
        <p:blipFill>
          <a:blip r:embed="rId8"/>
          <a:stretch>
            <a:fillRect/>
          </a:stretch>
        </p:blipFill>
        <p:spPr>
          <a:xfrm>
            <a:off x="8100338" y="3377453"/>
            <a:ext cx="4040084" cy="2654706"/>
          </a:xfrm>
          <a:prstGeom prst="rect">
            <a:avLst/>
          </a:prstGeom>
        </p:spPr>
      </p:pic>
    </p:spTree>
    <p:extLst>
      <p:ext uri="{BB962C8B-B14F-4D97-AF65-F5344CB8AC3E}">
        <p14:creationId xmlns:p14="http://schemas.microsoft.com/office/powerpoint/2010/main" val="3716396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A8E7785-674B-5BFF-56BA-756491938486}"/>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The ROC </a:t>
            </a:r>
            <a:r>
              <a:rPr lang="de-DE" dirty="0" err="1"/>
              <a:t>curve</a:t>
            </a:r>
            <a:endParaRPr lang="de-DE" dirty="0"/>
          </a:p>
        </p:txBody>
      </p:sp>
      <p:pic>
        <p:nvPicPr>
          <p:cNvPr id="4" name="Grafik 3">
            <a:extLst>
              <a:ext uri="{FF2B5EF4-FFF2-40B4-BE49-F238E27FC236}">
                <a16:creationId xmlns:a16="http://schemas.microsoft.com/office/drawing/2014/main" id="{B5CB1317-F475-A465-D478-3304F45516A4}"/>
              </a:ext>
            </a:extLst>
          </p:cNvPr>
          <p:cNvPicPr>
            <a:picLocks noChangeAspect="1"/>
          </p:cNvPicPr>
          <p:nvPr/>
        </p:nvPicPr>
        <p:blipFill>
          <a:blip r:embed="rId3"/>
          <a:stretch>
            <a:fillRect/>
          </a:stretch>
        </p:blipFill>
        <p:spPr>
          <a:xfrm>
            <a:off x="99935" y="494892"/>
            <a:ext cx="7949784" cy="2788762"/>
          </a:xfrm>
          <a:prstGeom prst="rect">
            <a:avLst/>
          </a:prstGeom>
        </p:spPr>
      </p:pic>
      <p:pic>
        <p:nvPicPr>
          <p:cNvPr id="6" name="Grafik 5">
            <a:extLst>
              <a:ext uri="{FF2B5EF4-FFF2-40B4-BE49-F238E27FC236}">
                <a16:creationId xmlns:a16="http://schemas.microsoft.com/office/drawing/2014/main" id="{20FAC371-6CB8-E1C2-2CC7-D207B4673866}"/>
              </a:ext>
            </a:extLst>
          </p:cNvPr>
          <p:cNvPicPr>
            <a:picLocks noChangeAspect="1"/>
          </p:cNvPicPr>
          <p:nvPr/>
        </p:nvPicPr>
        <p:blipFill>
          <a:blip r:embed="rId4"/>
          <a:stretch>
            <a:fillRect/>
          </a:stretch>
        </p:blipFill>
        <p:spPr>
          <a:xfrm>
            <a:off x="8248461" y="640238"/>
            <a:ext cx="3843604" cy="2934109"/>
          </a:xfrm>
          <a:prstGeom prst="rect">
            <a:avLst/>
          </a:prstGeom>
        </p:spPr>
      </p:pic>
      <p:pic>
        <p:nvPicPr>
          <p:cNvPr id="8" name="Grafik 7">
            <a:extLst>
              <a:ext uri="{FF2B5EF4-FFF2-40B4-BE49-F238E27FC236}">
                <a16:creationId xmlns:a16="http://schemas.microsoft.com/office/drawing/2014/main" id="{ED1386C3-A342-7F32-CC3D-37737168DF05}"/>
              </a:ext>
            </a:extLst>
          </p:cNvPr>
          <p:cNvPicPr>
            <a:picLocks noChangeAspect="1"/>
          </p:cNvPicPr>
          <p:nvPr/>
        </p:nvPicPr>
        <p:blipFill>
          <a:blip r:embed="rId5"/>
          <a:stretch>
            <a:fillRect/>
          </a:stretch>
        </p:blipFill>
        <p:spPr>
          <a:xfrm>
            <a:off x="99935" y="3574348"/>
            <a:ext cx="7949784" cy="1846460"/>
          </a:xfrm>
          <a:prstGeom prst="rect">
            <a:avLst/>
          </a:prstGeom>
        </p:spPr>
      </p:pic>
      <p:pic>
        <p:nvPicPr>
          <p:cNvPr id="10" name="Grafik 9">
            <a:extLst>
              <a:ext uri="{FF2B5EF4-FFF2-40B4-BE49-F238E27FC236}">
                <a16:creationId xmlns:a16="http://schemas.microsoft.com/office/drawing/2014/main" id="{C5014C35-6B96-D409-01F2-DE3C6A131E39}"/>
              </a:ext>
            </a:extLst>
          </p:cNvPr>
          <p:cNvPicPr>
            <a:picLocks noChangeAspect="1"/>
          </p:cNvPicPr>
          <p:nvPr/>
        </p:nvPicPr>
        <p:blipFill>
          <a:blip r:embed="rId6"/>
          <a:stretch>
            <a:fillRect/>
          </a:stretch>
        </p:blipFill>
        <p:spPr>
          <a:xfrm>
            <a:off x="8324133" y="3574348"/>
            <a:ext cx="3767932" cy="2934110"/>
          </a:xfrm>
          <a:prstGeom prst="rect">
            <a:avLst/>
          </a:prstGeom>
        </p:spPr>
      </p:pic>
    </p:spTree>
    <p:extLst>
      <p:ext uri="{BB962C8B-B14F-4D97-AF65-F5344CB8AC3E}">
        <p14:creationId xmlns:p14="http://schemas.microsoft.com/office/powerpoint/2010/main" val="3203432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51063D9-76BA-4417-A9EE-C174C229EF91}"/>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baut man einen Spam-Filter? – The traditional </a:t>
            </a:r>
            <a:r>
              <a:rPr lang="de-DE" dirty="0" err="1"/>
              <a:t>approach</a:t>
            </a:r>
            <a:endParaRPr lang="de-DE" dirty="0"/>
          </a:p>
        </p:txBody>
      </p:sp>
      <p:sp>
        <p:nvSpPr>
          <p:cNvPr id="6" name="Rechteck 5">
            <a:extLst>
              <a:ext uri="{FF2B5EF4-FFF2-40B4-BE49-F238E27FC236}">
                <a16:creationId xmlns:a16="http://schemas.microsoft.com/office/drawing/2014/main" id="{071C3E1A-CD2F-4EF9-84FE-D4B4579680E0}"/>
              </a:ext>
            </a:extLst>
          </p:cNvPr>
          <p:cNvSpPr/>
          <p:nvPr/>
        </p:nvSpPr>
        <p:spPr>
          <a:xfrm>
            <a:off x="1019175" y="3152776"/>
            <a:ext cx="2590800" cy="1130300"/>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Study </a:t>
            </a:r>
            <a:r>
              <a:rPr lang="de-DE" dirty="0" err="1">
                <a:solidFill>
                  <a:schemeClr val="tx1"/>
                </a:solidFill>
              </a:rPr>
              <a:t>the</a:t>
            </a:r>
            <a:r>
              <a:rPr lang="de-DE" dirty="0">
                <a:solidFill>
                  <a:schemeClr val="tx1"/>
                </a:solidFill>
              </a:rPr>
              <a:t> </a:t>
            </a:r>
            <a:r>
              <a:rPr lang="de-DE" dirty="0" err="1">
                <a:solidFill>
                  <a:schemeClr val="tx1"/>
                </a:solidFill>
              </a:rPr>
              <a:t>problem</a:t>
            </a:r>
            <a:endParaRPr lang="de-DE" dirty="0">
              <a:solidFill>
                <a:schemeClr val="tx1"/>
              </a:solidFill>
            </a:endParaRPr>
          </a:p>
          <a:p>
            <a:pPr algn="ctr"/>
            <a:r>
              <a:rPr lang="de-DE" sz="1400" dirty="0">
                <a:solidFill>
                  <a:schemeClr val="tx1"/>
                </a:solidFill>
              </a:rPr>
              <a:t>(z.B. Wie sieht eine Spam-Mail typischerweise aus?)</a:t>
            </a:r>
          </a:p>
        </p:txBody>
      </p:sp>
      <mc:AlternateContent xmlns:mc="http://schemas.openxmlformats.org/markup-compatibility/2006" xmlns:a14="http://schemas.microsoft.com/office/drawing/2010/main">
        <mc:Choice Requires="a14">
          <p:sp>
            <p:nvSpPr>
              <p:cNvPr id="8" name="Rechteck 7">
                <a:extLst>
                  <a:ext uri="{FF2B5EF4-FFF2-40B4-BE49-F238E27FC236}">
                    <a16:creationId xmlns:a16="http://schemas.microsoft.com/office/drawing/2014/main" id="{31D80A69-E9A2-4A92-9779-FB9938256CD6}"/>
                  </a:ext>
                </a:extLst>
              </p:cNvPr>
              <p:cNvSpPr/>
              <p:nvPr/>
            </p:nvSpPr>
            <p:spPr>
              <a:xfrm>
                <a:off x="4549775" y="3152776"/>
                <a:ext cx="2590800" cy="113030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Write </a:t>
                </a:r>
                <a:r>
                  <a:rPr lang="de-DE" dirty="0" err="1">
                    <a:solidFill>
                      <a:schemeClr val="tx1"/>
                    </a:solidFill>
                  </a:rPr>
                  <a:t>rules</a:t>
                </a:r>
                <a:endParaRPr lang="de-DE" dirty="0">
                  <a:solidFill>
                    <a:schemeClr val="tx1"/>
                  </a:solidFill>
                </a:endParaRPr>
              </a:p>
              <a:p>
                <a:pPr algn="ctr"/>
                <a:r>
                  <a:rPr lang="de-DE" sz="1400" dirty="0">
                    <a:solidFill>
                      <a:schemeClr val="tx1"/>
                    </a:solidFill>
                  </a:rPr>
                  <a:t>(z.B. sobald „4U“, „</a:t>
                </a:r>
                <a:r>
                  <a:rPr lang="de-DE" sz="1400" dirty="0" err="1">
                    <a:solidFill>
                      <a:schemeClr val="tx1"/>
                    </a:solidFill>
                  </a:rPr>
                  <a:t>credit</a:t>
                </a:r>
                <a:r>
                  <a:rPr lang="de-DE" sz="1400" dirty="0">
                    <a:solidFill>
                      <a:schemeClr val="tx1"/>
                    </a:solidFill>
                  </a:rPr>
                  <a:t> </a:t>
                </a:r>
                <a:r>
                  <a:rPr lang="de-DE" sz="1400" dirty="0" err="1">
                    <a:solidFill>
                      <a:schemeClr val="tx1"/>
                    </a:solidFill>
                  </a:rPr>
                  <a:t>card</a:t>
                </a:r>
                <a:r>
                  <a:rPr lang="de-DE" sz="1400" dirty="0">
                    <a:solidFill>
                      <a:schemeClr val="tx1"/>
                    </a:solidFill>
                  </a:rPr>
                  <a:t>“, „</a:t>
                </a:r>
                <a:r>
                  <a:rPr lang="de-DE" sz="1400" dirty="0" err="1">
                    <a:solidFill>
                      <a:schemeClr val="tx1"/>
                    </a:solidFill>
                  </a:rPr>
                  <a:t>free</a:t>
                </a:r>
                <a:r>
                  <a:rPr lang="de-DE" sz="1400" dirty="0">
                    <a:solidFill>
                      <a:schemeClr val="tx1"/>
                    </a:solidFill>
                  </a:rPr>
                  <a:t>“ oder „</a:t>
                </a:r>
                <a:r>
                  <a:rPr lang="de-DE" sz="1400" dirty="0" err="1">
                    <a:solidFill>
                      <a:schemeClr val="tx1"/>
                    </a:solidFill>
                  </a:rPr>
                  <a:t>amazing</a:t>
                </a:r>
                <a:r>
                  <a:rPr lang="de-DE" sz="1400" dirty="0">
                    <a:solidFill>
                      <a:schemeClr val="tx1"/>
                    </a:solidFill>
                  </a:rPr>
                  <a:t>“ vorkommt </a:t>
                </a:r>
                <a14:m>
                  <m:oMath xmlns:m="http://schemas.openxmlformats.org/officeDocument/2006/math">
                    <m:r>
                      <a:rPr lang="de-DE" sz="1400" i="1" smtClean="0">
                        <a:solidFill>
                          <a:schemeClr val="tx1"/>
                        </a:solidFill>
                        <a:latin typeface="Cambria Math" panose="02040503050406030204" pitchFamily="18" charset="0"/>
                        <a:ea typeface="Cambria Math" panose="02040503050406030204" pitchFamily="18" charset="0"/>
                      </a:rPr>
                      <m:t>→</m:t>
                    </m:r>
                  </m:oMath>
                </a14:m>
                <a:r>
                  <a:rPr lang="de-DE" sz="1400" dirty="0">
                    <a:solidFill>
                      <a:schemeClr val="tx1"/>
                    </a:solidFill>
                  </a:rPr>
                  <a:t> Spam</a:t>
                </a:r>
              </a:p>
            </p:txBody>
          </p:sp>
        </mc:Choice>
        <mc:Fallback xmlns="">
          <p:sp>
            <p:nvSpPr>
              <p:cNvPr id="8" name="Rechteck 7">
                <a:extLst>
                  <a:ext uri="{FF2B5EF4-FFF2-40B4-BE49-F238E27FC236}">
                    <a16:creationId xmlns:a16="http://schemas.microsoft.com/office/drawing/2014/main" id="{31D80A69-E9A2-4A92-9779-FB9938256CD6}"/>
                  </a:ext>
                </a:extLst>
              </p:cNvPr>
              <p:cNvSpPr>
                <a:spLocks noRot="1" noChangeAspect="1" noMove="1" noResize="1" noEditPoints="1" noAdjustHandles="1" noChangeArrowheads="1" noChangeShapeType="1" noTextEdit="1"/>
              </p:cNvSpPr>
              <p:nvPr/>
            </p:nvSpPr>
            <p:spPr>
              <a:xfrm>
                <a:off x="4549775" y="3152776"/>
                <a:ext cx="2590800" cy="1130300"/>
              </a:xfrm>
              <a:prstGeom prst="rect">
                <a:avLst/>
              </a:prstGeom>
              <a:blipFill>
                <a:blip r:embed="rId2"/>
                <a:stretch>
                  <a:fillRect/>
                </a:stretch>
              </a:blipFill>
            </p:spPr>
            <p:txBody>
              <a:bodyPr/>
              <a:lstStyle/>
              <a:p>
                <a:r>
                  <a:rPr lang="de-DE">
                    <a:noFill/>
                  </a:rPr>
                  <a:t> </a:t>
                </a:r>
              </a:p>
            </p:txBody>
          </p:sp>
        </mc:Fallback>
      </mc:AlternateContent>
      <p:cxnSp>
        <p:nvCxnSpPr>
          <p:cNvPr id="10" name="Gerade Verbindung mit Pfeil 9">
            <a:extLst>
              <a:ext uri="{FF2B5EF4-FFF2-40B4-BE49-F238E27FC236}">
                <a16:creationId xmlns:a16="http://schemas.microsoft.com/office/drawing/2014/main" id="{E6E7B76E-E65C-4D12-9F19-DDCA12B691E4}"/>
              </a:ext>
            </a:extLst>
          </p:cNvPr>
          <p:cNvCxnSpPr>
            <a:stCxn id="6" idx="3"/>
            <a:endCxn id="8" idx="1"/>
          </p:cNvCxnSpPr>
          <p:nvPr/>
        </p:nvCxnSpPr>
        <p:spPr>
          <a:xfrm>
            <a:off x="3609975" y="3717926"/>
            <a:ext cx="939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Flussdiagramm: Verzweigung 14">
            <a:extLst>
              <a:ext uri="{FF2B5EF4-FFF2-40B4-BE49-F238E27FC236}">
                <a16:creationId xmlns:a16="http://schemas.microsoft.com/office/drawing/2014/main" id="{EE3912E9-5B65-4F13-8050-29142B48CCD9}"/>
              </a:ext>
            </a:extLst>
          </p:cNvPr>
          <p:cNvSpPr/>
          <p:nvPr/>
        </p:nvSpPr>
        <p:spPr>
          <a:xfrm>
            <a:off x="8118475" y="3152776"/>
            <a:ext cx="2590800" cy="1130300"/>
          </a:xfrm>
          <a:prstGeom prst="flowChartDecision">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Evaluate</a:t>
            </a:r>
            <a:endParaRPr lang="de-DE" dirty="0"/>
          </a:p>
        </p:txBody>
      </p:sp>
      <p:cxnSp>
        <p:nvCxnSpPr>
          <p:cNvPr id="16" name="Gerade Verbindung mit Pfeil 15">
            <a:extLst>
              <a:ext uri="{FF2B5EF4-FFF2-40B4-BE49-F238E27FC236}">
                <a16:creationId xmlns:a16="http://schemas.microsoft.com/office/drawing/2014/main" id="{35F1985E-BD8E-44CF-844C-8EF070E70617}"/>
              </a:ext>
            </a:extLst>
          </p:cNvPr>
          <p:cNvCxnSpPr>
            <a:cxnSpLocks/>
            <a:stCxn id="8" idx="3"/>
            <a:endCxn id="15" idx="1"/>
          </p:cNvCxnSpPr>
          <p:nvPr/>
        </p:nvCxnSpPr>
        <p:spPr>
          <a:xfrm>
            <a:off x="7140575" y="3717926"/>
            <a:ext cx="9779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Verbinder: gewinkelt 20">
            <a:extLst>
              <a:ext uri="{FF2B5EF4-FFF2-40B4-BE49-F238E27FC236}">
                <a16:creationId xmlns:a16="http://schemas.microsoft.com/office/drawing/2014/main" id="{9D9661E6-5372-4BE9-AD53-8EFE86BB8FE7}"/>
              </a:ext>
            </a:extLst>
          </p:cNvPr>
          <p:cNvCxnSpPr>
            <a:cxnSpLocks/>
          </p:cNvCxnSpPr>
          <p:nvPr/>
        </p:nvCxnSpPr>
        <p:spPr>
          <a:xfrm rot="5400000">
            <a:off x="7597655" y="3825998"/>
            <a:ext cx="1359141" cy="227330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4" name="Grafik 23">
            <a:extLst>
              <a:ext uri="{FF2B5EF4-FFF2-40B4-BE49-F238E27FC236}">
                <a16:creationId xmlns:a16="http://schemas.microsoft.com/office/drawing/2014/main" id="{C0E967F5-542D-4AF6-96AE-84D3CABA7D0A}"/>
              </a:ext>
            </a:extLst>
          </p:cNvPr>
          <p:cNvPicPr>
            <a:picLocks noChangeAspect="1"/>
          </p:cNvPicPr>
          <p:nvPr/>
        </p:nvPicPr>
        <p:blipFill rotWithShape="1">
          <a:blip r:embed="rId3">
            <a:extLst>
              <a:ext uri="{28A0092B-C50C-407E-A947-70E740481C1C}">
                <a14:useLocalDpi xmlns:a14="http://schemas.microsoft.com/office/drawing/2010/main" val="0"/>
              </a:ext>
            </a:extLst>
          </a:blip>
          <a:srcRect l="81729" t="69845" r="9670" b="16564"/>
          <a:stretch/>
        </p:blipFill>
        <p:spPr>
          <a:xfrm>
            <a:off x="9553490" y="4704860"/>
            <a:ext cx="637562" cy="579963"/>
          </a:xfrm>
          <a:prstGeom prst="rect">
            <a:avLst/>
          </a:prstGeom>
        </p:spPr>
      </p:pic>
      <p:sp>
        <p:nvSpPr>
          <p:cNvPr id="26" name="Rechteck 25">
            <a:extLst>
              <a:ext uri="{FF2B5EF4-FFF2-40B4-BE49-F238E27FC236}">
                <a16:creationId xmlns:a16="http://schemas.microsoft.com/office/drawing/2014/main" id="{14274D15-B61F-4400-A8A1-48335F5B52FB}"/>
              </a:ext>
            </a:extLst>
          </p:cNvPr>
          <p:cNvSpPr/>
          <p:nvPr/>
        </p:nvSpPr>
        <p:spPr>
          <a:xfrm>
            <a:off x="8118475" y="1040020"/>
            <a:ext cx="2590800" cy="113030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Launch!</a:t>
            </a:r>
            <a:endParaRPr lang="de-DE" sz="1400" dirty="0">
              <a:solidFill>
                <a:schemeClr val="tx1"/>
              </a:solidFill>
            </a:endParaRPr>
          </a:p>
        </p:txBody>
      </p:sp>
      <p:cxnSp>
        <p:nvCxnSpPr>
          <p:cNvPr id="27" name="Gerade Verbindung mit Pfeil 26">
            <a:extLst>
              <a:ext uri="{FF2B5EF4-FFF2-40B4-BE49-F238E27FC236}">
                <a16:creationId xmlns:a16="http://schemas.microsoft.com/office/drawing/2014/main" id="{1112341B-1491-4242-95D5-F76B2023CCA9}"/>
              </a:ext>
            </a:extLst>
          </p:cNvPr>
          <p:cNvCxnSpPr>
            <a:cxnSpLocks/>
            <a:stCxn id="15" idx="0"/>
            <a:endCxn id="26" idx="2"/>
          </p:cNvCxnSpPr>
          <p:nvPr/>
        </p:nvCxnSpPr>
        <p:spPr>
          <a:xfrm flipV="1">
            <a:off x="9413875" y="2170320"/>
            <a:ext cx="0" cy="9824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Grafik 32">
            <a:extLst>
              <a:ext uri="{FF2B5EF4-FFF2-40B4-BE49-F238E27FC236}">
                <a16:creationId xmlns:a16="http://schemas.microsoft.com/office/drawing/2014/main" id="{670B5CFF-CA2E-4E71-B8A3-8EE981D6381B}"/>
              </a:ext>
            </a:extLst>
          </p:cNvPr>
          <p:cNvPicPr>
            <a:picLocks noChangeAspect="1"/>
          </p:cNvPicPr>
          <p:nvPr/>
        </p:nvPicPr>
        <p:blipFill rotWithShape="1">
          <a:blip r:embed="rId3">
            <a:extLst>
              <a:ext uri="{28A0092B-C50C-407E-A947-70E740481C1C}">
                <a14:useLocalDpi xmlns:a14="http://schemas.microsoft.com/office/drawing/2010/main" val="0"/>
              </a:ext>
            </a:extLst>
          </a:blip>
          <a:srcRect l="81811" t="27619" r="9910" b="58790"/>
          <a:stretch/>
        </p:blipFill>
        <p:spPr>
          <a:xfrm>
            <a:off x="9577345" y="2452895"/>
            <a:ext cx="613707" cy="579963"/>
          </a:xfrm>
          <a:prstGeom prst="rect">
            <a:avLst/>
          </a:prstGeom>
        </p:spPr>
      </p:pic>
      <p:sp>
        <p:nvSpPr>
          <p:cNvPr id="38" name="Rechteck 37">
            <a:extLst>
              <a:ext uri="{FF2B5EF4-FFF2-40B4-BE49-F238E27FC236}">
                <a16:creationId xmlns:a16="http://schemas.microsoft.com/office/drawing/2014/main" id="{C2809F1D-8521-45BA-AD4A-A62985C493A5}"/>
              </a:ext>
            </a:extLst>
          </p:cNvPr>
          <p:cNvSpPr/>
          <p:nvPr/>
        </p:nvSpPr>
        <p:spPr>
          <a:xfrm>
            <a:off x="4549775" y="5077067"/>
            <a:ext cx="2590800" cy="11303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Analyze </a:t>
            </a:r>
            <a:r>
              <a:rPr lang="de-DE" dirty="0" err="1">
                <a:solidFill>
                  <a:schemeClr val="tx1"/>
                </a:solidFill>
              </a:rPr>
              <a:t>errors</a:t>
            </a:r>
            <a:endParaRPr lang="de-DE" sz="1400" dirty="0">
              <a:solidFill>
                <a:schemeClr val="tx1"/>
              </a:solidFill>
            </a:endParaRPr>
          </a:p>
        </p:txBody>
      </p:sp>
      <p:cxnSp>
        <p:nvCxnSpPr>
          <p:cNvPr id="40" name="Verbinder: gewinkelt 39">
            <a:extLst>
              <a:ext uri="{FF2B5EF4-FFF2-40B4-BE49-F238E27FC236}">
                <a16:creationId xmlns:a16="http://schemas.microsoft.com/office/drawing/2014/main" id="{A57E1982-D987-42B8-A045-7E819BA5A08C}"/>
              </a:ext>
            </a:extLst>
          </p:cNvPr>
          <p:cNvCxnSpPr>
            <a:cxnSpLocks/>
            <a:stCxn id="38" idx="1"/>
            <a:endCxn id="6" idx="2"/>
          </p:cNvCxnSpPr>
          <p:nvPr/>
        </p:nvCxnSpPr>
        <p:spPr>
          <a:xfrm rot="10800000">
            <a:off x="2314575" y="4283077"/>
            <a:ext cx="2235200" cy="13591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0636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5" grpId="0" animBg="1"/>
      <p:bldP spid="26"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51063D9-76BA-4417-A9EE-C174C229EF91}"/>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baut man einen Spam-Filter? – The </a:t>
            </a:r>
            <a:r>
              <a:rPr lang="de-DE" dirty="0" err="1"/>
              <a:t>Machine</a:t>
            </a:r>
            <a:r>
              <a:rPr lang="de-DE" dirty="0"/>
              <a:t> Learning </a:t>
            </a:r>
            <a:r>
              <a:rPr lang="de-DE" dirty="0" err="1"/>
              <a:t>approach</a:t>
            </a:r>
            <a:endParaRPr lang="de-DE" dirty="0"/>
          </a:p>
        </p:txBody>
      </p:sp>
      <p:sp>
        <p:nvSpPr>
          <p:cNvPr id="6" name="Rechteck 5">
            <a:extLst>
              <a:ext uri="{FF2B5EF4-FFF2-40B4-BE49-F238E27FC236}">
                <a16:creationId xmlns:a16="http://schemas.microsoft.com/office/drawing/2014/main" id="{071C3E1A-CD2F-4EF9-84FE-D4B4579680E0}"/>
              </a:ext>
            </a:extLst>
          </p:cNvPr>
          <p:cNvSpPr/>
          <p:nvPr/>
        </p:nvSpPr>
        <p:spPr>
          <a:xfrm>
            <a:off x="206375" y="3685259"/>
            <a:ext cx="2590800" cy="1130300"/>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Study </a:t>
            </a:r>
            <a:r>
              <a:rPr lang="de-DE" dirty="0" err="1">
                <a:solidFill>
                  <a:schemeClr val="tx1"/>
                </a:solidFill>
              </a:rPr>
              <a:t>the</a:t>
            </a:r>
            <a:r>
              <a:rPr lang="de-DE" dirty="0">
                <a:solidFill>
                  <a:schemeClr val="tx1"/>
                </a:solidFill>
              </a:rPr>
              <a:t> </a:t>
            </a:r>
            <a:r>
              <a:rPr lang="de-DE" dirty="0" err="1">
                <a:solidFill>
                  <a:schemeClr val="tx1"/>
                </a:solidFill>
              </a:rPr>
              <a:t>problem</a:t>
            </a:r>
            <a:endParaRPr lang="de-DE" dirty="0">
              <a:solidFill>
                <a:schemeClr val="tx1"/>
              </a:solidFill>
            </a:endParaRPr>
          </a:p>
          <a:p>
            <a:pPr algn="ctr"/>
            <a:r>
              <a:rPr lang="de-DE" sz="1400" dirty="0">
                <a:solidFill>
                  <a:schemeClr val="tx1"/>
                </a:solidFill>
              </a:rPr>
              <a:t>(z.B. Was ist das grundlegende Prinzip von Spam-Filtern?</a:t>
            </a:r>
          </a:p>
        </p:txBody>
      </p:sp>
      <p:sp>
        <p:nvSpPr>
          <p:cNvPr id="8" name="Rechteck 7">
            <a:extLst>
              <a:ext uri="{FF2B5EF4-FFF2-40B4-BE49-F238E27FC236}">
                <a16:creationId xmlns:a16="http://schemas.microsoft.com/office/drawing/2014/main" id="{31D80A69-E9A2-4A92-9779-FB9938256CD6}"/>
              </a:ext>
            </a:extLst>
          </p:cNvPr>
          <p:cNvSpPr/>
          <p:nvPr/>
        </p:nvSpPr>
        <p:spPr>
          <a:xfrm>
            <a:off x="3736975" y="3685259"/>
            <a:ext cx="2590800" cy="113030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Train </a:t>
            </a:r>
            <a:r>
              <a:rPr lang="de-DE" dirty="0" err="1">
                <a:solidFill>
                  <a:schemeClr val="tx1"/>
                </a:solidFill>
              </a:rPr>
              <a:t>Machine</a:t>
            </a:r>
            <a:r>
              <a:rPr lang="de-DE" dirty="0">
                <a:solidFill>
                  <a:schemeClr val="tx1"/>
                </a:solidFill>
              </a:rPr>
              <a:t> Learning </a:t>
            </a:r>
            <a:r>
              <a:rPr lang="de-DE" dirty="0" err="1">
                <a:solidFill>
                  <a:schemeClr val="tx1"/>
                </a:solidFill>
              </a:rPr>
              <a:t>algorithm</a:t>
            </a:r>
            <a:endParaRPr lang="de-DE" sz="1400" dirty="0">
              <a:solidFill>
                <a:schemeClr val="tx1"/>
              </a:solidFill>
            </a:endParaRPr>
          </a:p>
        </p:txBody>
      </p:sp>
      <p:cxnSp>
        <p:nvCxnSpPr>
          <p:cNvPr id="10" name="Gerade Verbindung mit Pfeil 9">
            <a:extLst>
              <a:ext uri="{FF2B5EF4-FFF2-40B4-BE49-F238E27FC236}">
                <a16:creationId xmlns:a16="http://schemas.microsoft.com/office/drawing/2014/main" id="{E6E7B76E-E65C-4D12-9F19-DDCA12B691E4}"/>
              </a:ext>
            </a:extLst>
          </p:cNvPr>
          <p:cNvCxnSpPr>
            <a:stCxn id="6" idx="3"/>
            <a:endCxn id="8" idx="1"/>
          </p:cNvCxnSpPr>
          <p:nvPr/>
        </p:nvCxnSpPr>
        <p:spPr>
          <a:xfrm>
            <a:off x="2797175" y="4250409"/>
            <a:ext cx="939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Flussdiagramm: Verzweigung 14">
            <a:extLst>
              <a:ext uri="{FF2B5EF4-FFF2-40B4-BE49-F238E27FC236}">
                <a16:creationId xmlns:a16="http://schemas.microsoft.com/office/drawing/2014/main" id="{EE3912E9-5B65-4F13-8050-29142B48CCD9}"/>
              </a:ext>
            </a:extLst>
          </p:cNvPr>
          <p:cNvSpPr/>
          <p:nvPr/>
        </p:nvSpPr>
        <p:spPr>
          <a:xfrm>
            <a:off x="9382125" y="3685259"/>
            <a:ext cx="2590800" cy="1130300"/>
          </a:xfrm>
          <a:prstGeom prst="flowChartDecision">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Evaluate</a:t>
            </a:r>
            <a:endParaRPr lang="de-DE" dirty="0"/>
          </a:p>
        </p:txBody>
      </p:sp>
      <p:cxnSp>
        <p:nvCxnSpPr>
          <p:cNvPr id="16" name="Gerade Verbindung mit Pfeil 15">
            <a:extLst>
              <a:ext uri="{FF2B5EF4-FFF2-40B4-BE49-F238E27FC236}">
                <a16:creationId xmlns:a16="http://schemas.microsoft.com/office/drawing/2014/main" id="{35F1985E-BD8E-44CF-844C-8EF070E70617}"/>
              </a:ext>
            </a:extLst>
          </p:cNvPr>
          <p:cNvCxnSpPr>
            <a:cxnSpLocks/>
            <a:stCxn id="8" idx="3"/>
            <a:endCxn id="15" idx="1"/>
          </p:cNvCxnSpPr>
          <p:nvPr/>
        </p:nvCxnSpPr>
        <p:spPr>
          <a:xfrm>
            <a:off x="6327775" y="4250409"/>
            <a:ext cx="30543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Verbinder: gewinkelt 20">
            <a:extLst>
              <a:ext uri="{FF2B5EF4-FFF2-40B4-BE49-F238E27FC236}">
                <a16:creationId xmlns:a16="http://schemas.microsoft.com/office/drawing/2014/main" id="{9D9661E6-5372-4BE9-AD53-8EFE86BB8FE7}"/>
              </a:ext>
            </a:extLst>
          </p:cNvPr>
          <p:cNvCxnSpPr>
            <a:cxnSpLocks/>
            <a:stCxn id="15" idx="2"/>
            <a:endCxn id="12" idx="3"/>
          </p:cNvCxnSpPr>
          <p:nvPr/>
        </p:nvCxnSpPr>
        <p:spPr>
          <a:xfrm rot="5400000">
            <a:off x="8479754" y="3727206"/>
            <a:ext cx="1109418" cy="328612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4" name="Grafik 23">
            <a:extLst>
              <a:ext uri="{FF2B5EF4-FFF2-40B4-BE49-F238E27FC236}">
                <a16:creationId xmlns:a16="http://schemas.microsoft.com/office/drawing/2014/main" id="{C0E967F5-542D-4AF6-96AE-84D3CABA7D0A}"/>
              </a:ext>
            </a:extLst>
          </p:cNvPr>
          <p:cNvPicPr>
            <a:picLocks noChangeAspect="1"/>
          </p:cNvPicPr>
          <p:nvPr/>
        </p:nvPicPr>
        <p:blipFill rotWithShape="1">
          <a:blip r:embed="rId2">
            <a:extLst>
              <a:ext uri="{28A0092B-C50C-407E-A947-70E740481C1C}">
                <a14:useLocalDpi xmlns:a14="http://schemas.microsoft.com/office/drawing/2010/main" val="0"/>
              </a:ext>
            </a:extLst>
          </a:blip>
          <a:srcRect l="81729" t="69845" r="9670" b="16564"/>
          <a:stretch/>
        </p:blipFill>
        <p:spPr>
          <a:xfrm>
            <a:off x="10815595" y="5108862"/>
            <a:ext cx="637562" cy="579963"/>
          </a:xfrm>
          <a:prstGeom prst="rect">
            <a:avLst/>
          </a:prstGeom>
        </p:spPr>
      </p:pic>
      <p:sp>
        <p:nvSpPr>
          <p:cNvPr id="26" name="Rechteck 25">
            <a:extLst>
              <a:ext uri="{FF2B5EF4-FFF2-40B4-BE49-F238E27FC236}">
                <a16:creationId xmlns:a16="http://schemas.microsoft.com/office/drawing/2014/main" id="{14274D15-B61F-4400-A8A1-48335F5B52FB}"/>
              </a:ext>
            </a:extLst>
          </p:cNvPr>
          <p:cNvSpPr/>
          <p:nvPr/>
        </p:nvSpPr>
        <p:spPr>
          <a:xfrm>
            <a:off x="9356725" y="721641"/>
            <a:ext cx="2590800" cy="113030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Launch!</a:t>
            </a:r>
            <a:endParaRPr lang="de-DE" sz="1400" dirty="0">
              <a:solidFill>
                <a:schemeClr val="tx1"/>
              </a:solidFill>
            </a:endParaRPr>
          </a:p>
        </p:txBody>
      </p:sp>
      <p:cxnSp>
        <p:nvCxnSpPr>
          <p:cNvPr id="27" name="Gerade Verbindung mit Pfeil 26">
            <a:extLst>
              <a:ext uri="{FF2B5EF4-FFF2-40B4-BE49-F238E27FC236}">
                <a16:creationId xmlns:a16="http://schemas.microsoft.com/office/drawing/2014/main" id="{1112341B-1491-4242-95D5-F76B2023CCA9}"/>
              </a:ext>
            </a:extLst>
          </p:cNvPr>
          <p:cNvCxnSpPr>
            <a:cxnSpLocks/>
            <a:stCxn id="15" idx="0"/>
            <a:endCxn id="26" idx="2"/>
          </p:cNvCxnSpPr>
          <p:nvPr/>
        </p:nvCxnSpPr>
        <p:spPr>
          <a:xfrm flipH="1" flipV="1">
            <a:off x="10652125" y="1851941"/>
            <a:ext cx="25400" cy="18333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Grafik 32">
            <a:extLst>
              <a:ext uri="{FF2B5EF4-FFF2-40B4-BE49-F238E27FC236}">
                <a16:creationId xmlns:a16="http://schemas.microsoft.com/office/drawing/2014/main" id="{670B5CFF-CA2E-4E71-B8A3-8EE981D6381B}"/>
              </a:ext>
            </a:extLst>
          </p:cNvPr>
          <p:cNvPicPr>
            <a:picLocks noChangeAspect="1"/>
          </p:cNvPicPr>
          <p:nvPr/>
        </p:nvPicPr>
        <p:blipFill rotWithShape="1">
          <a:blip r:embed="rId2">
            <a:extLst>
              <a:ext uri="{28A0092B-C50C-407E-A947-70E740481C1C}">
                <a14:useLocalDpi xmlns:a14="http://schemas.microsoft.com/office/drawing/2010/main" val="0"/>
              </a:ext>
            </a:extLst>
          </a:blip>
          <a:srcRect l="81811" t="27619" r="9910" b="58790"/>
          <a:stretch/>
        </p:blipFill>
        <p:spPr>
          <a:xfrm>
            <a:off x="10815595" y="2134516"/>
            <a:ext cx="613707" cy="579963"/>
          </a:xfrm>
          <a:prstGeom prst="rect">
            <a:avLst/>
          </a:prstGeom>
        </p:spPr>
      </p:pic>
      <p:cxnSp>
        <p:nvCxnSpPr>
          <p:cNvPr id="17" name="Gerade Verbindung mit Pfeil 16">
            <a:extLst>
              <a:ext uri="{FF2B5EF4-FFF2-40B4-BE49-F238E27FC236}">
                <a16:creationId xmlns:a16="http://schemas.microsoft.com/office/drawing/2014/main" id="{75AAE604-C867-4B10-B70E-89E6740B6B5D}"/>
              </a:ext>
            </a:extLst>
          </p:cNvPr>
          <p:cNvCxnSpPr>
            <a:cxnSpLocks/>
            <a:endCxn id="8" idx="0"/>
          </p:cNvCxnSpPr>
          <p:nvPr/>
        </p:nvCxnSpPr>
        <p:spPr>
          <a:xfrm>
            <a:off x="5032375" y="1928141"/>
            <a:ext cx="0" cy="17571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Grafik 3">
            <a:extLst>
              <a:ext uri="{FF2B5EF4-FFF2-40B4-BE49-F238E27FC236}">
                <a16:creationId xmlns:a16="http://schemas.microsoft.com/office/drawing/2014/main" id="{EDEBD68B-0413-467B-8061-7B227A1B4085}"/>
              </a:ext>
            </a:extLst>
          </p:cNvPr>
          <p:cNvPicPr>
            <a:picLocks noChangeAspect="1"/>
          </p:cNvPicPr>
          <p:nvPr/>
        </p:nvPicPr>
        <p:blipFill>
          <a:blip r:embed="rId3"/>
          <a:stretch>
            <a:fillRect/>
          </a:stretch>
        </p:blipFill>
        <p:spPr>
          <a:xfrm>
            <a:off x="4345896" y="556028"/>
            <a:ext cx="1724704" cy="1383660"/>
          </a:xfrm>
          <a:prstGeom prst="rect">
            <a:avLst/>
          </a:prstGeom>
        </p:spPr>
      </p:pic>
      <p:sp>
        <p:nvSpPr>
          <p:cNvPr id="12" name="Rechteck 11">
            <a:extLst>
              <a:ext uri="{FF2B5EF4-FFF2-40B4-BE49-F238E27FC236}">
                <a16:creationId xmlns:a16="http://schemas.microsoft.com/office/drawing/2014/main" id="{0773A673-561B-418A-8DE1-5B0555C30F9D}"/>
              </a:ext>
            </a:extLst>
          </p:cNvPr>
          <p:cNvSpPr/>
          <p:nvPr/>
        </p:nvSpPr>
        <p:spPr>
          <a:xfrm>
            <a:off x="4800600" y="5359827"/>
            <a:ext cx="2590800" cy="11303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Analyze </a:t>
            </a:r>
            <a:r>
              <a:rPr lang="de-DE" dirty="0" err="1">
                <a:solidFill>
                  <a:schemeClr val="tx1"/>
                </a:solidFill>
              </a:rPr>
              <a:t>errors</a:t>
            </a:r>
            <a:endParaRPr lang="de-DE" sz="1400" dirty="0">
              <a:solidFill>
                <a:schemeClr val="tx1"/>
              </a:solidFill>
            </a:endParaRPr>
          </a:p>
        </p:txBody>
      </p:sp>
      <p:cxnSp>
        <p:nvCxnSpPr>
          <p:cNvPr id="23" name="Verbinder: gewinkelt 22">
            <a:extLst>
              <a:ext uri="{FF2B5EF4-FFF2-40B4-BE49-F238E27FC236}">
                <a16:creationId xmlns:a16="http://schemas.microsoft.com/office/drawing/2014/main" id="{63BE5A4E-BD01-4AB7-B9B1-924367BED263}"/>
              </a:ext>
            </a:extLst>
          </p:cNvPr>
          <p:cNvCxnSpPr>
            <a:cxnSpLocks/>
            <a:stCxn id="12" idx="1"/>
            <a:endCxn id="6" idx="2"/>
          </p:cNvCxnSpPr>
          <p:nvPr/>
        </p:nvCxnSpPr>
        <p:spPr>
          <a:xfrm rot="10800000">
            <a:off x="1501776" y="4815559"/>
            <a:ext cx="3298825" cy="110941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19" name="Rechteck 18">
            <a:extLst>
              <a:ext uri="{FF2B5EF4-FFF2-40B4-BE49-F238E27FC236}">
                <a16:creationId xmlns:a16="http://schemas.microsoft.com/office/drawing/2014/main" id="{084685ED-12E9-4CFE-8A1E-3E2AC388214D}"/>
              </a:ext>
            </a:extLst>
          </p:cNvPr>
          <p:cNvSpPr/>
          <p:nvPr/>
        </p:nvSpPr>
        <p:spPr>
          <a:xfrm>
            <a:off x="6718300" y="721641"/>
            <a:ext cx="1990724" cy="1130300"/>
          </a:xfrm>
          <a:prstGeom prst="rect">
            <a:avLst/>
          </a:prstGeom>
          <a:solidFill>
            <a:srgbClr val="FFE5F8"/>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Update </a:t>
            </a:r>
            <a:r>
              <a:rPr lang="de-DE" dirty="0" err="1">
                <a:solidFill>
                  <a:schemeClr val="tx1"/>
                </a:solidFill>
              </a:rPr>
              <a:t>data</a:t>
            </a:r>
            <a:endParaRPr lang="de-DE" sz="1400" dirty="0">
              <a:solidFill>
                <a:schemeClr val="tx1"/>
              </a:solidFill>
            </a:endParaRPr>
          </a:p>
        </p:txBody>
      </p:sp>
      <p:cxnSp>
        <p:nvCxnSpPr>
          <p:cNvPr id="29" name="Gerade Verbindung mit Pfeil 28">
            <a:extLst>
              <a:ext uri="{FF2B5EF4-FFF2-40B4-BE49-F238E27FC236}">
                <a16:creationId xmlns:a16="http://schemas.microsoft.com/office/drawing/2014/main" id="{9E974E90-131C-480F-94B5-284AE2B18BE7}"/>
              </a:ext>
            </a:extLst>
          </p:cNvPr>
          <p:cNvCxnSpPr>
            <a:cxnSpLocks/>
            <a:stCxn id="26" idx="1"/>
            <a:endCxn id="19" idx="3"/>
          </p:cNvCxnSpPr>
          <p:nvPr/>
        </p:nvCxnSpPr>
        <p:spPr>
          <a:xfrm flipH="1">
            <a:off x="8709024" y="1286791"/>
            <a:ext cx="6477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Gerade Verbindung mit Pfeil 33">
            <a:extLst>
              <a:ext uri="{FF2B5EF4-FFF2-40B4-BE49-F238E27FC236}">
                <a16:creationId xmlns:a16="http://schemas.microsoft.com/office/drawing/2014/main" id="{EB2D5C52-3649-4808-9ED7-84D849078F68}"/>
              </a:ext>
            </a:extLst>
          </p:cNvPr>
          <p:cNvCxnSpPr>
            <a:cxnSpLocks/>
            <a:stCxn id="19" idx="1"/>
          </p:cNvCxnSpPr>
          <p:nvPr/>
        </p:nvCxnSpPr>
        <p:spPr>
          <a:xfrm flipH="1">
            <a:off x="5830349" y="1286791"/>
            <a:ext cx="8879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6" name="Grafik 55">
            <a:extLst>
              <a:ext uri="{FF2B5EF4-FFF2-40B4-BE49-F238E27FC236}">
                <a16:creationId xmlns:a16="http://schemas.microsoft.com/office/drawing/2014/main" id="{04D4E9E8-173D-4E89-A93E-C7307A6A04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45" b="96154" l="4167" r="97500">
                        <a14:foregroundMark x1="31667" y1="17133" x2="14583" y2="29021"/>
                        <a14:foregroundMark x1="14583" y1="29021" x2="11875" y2="58741"/>
                        <a14:foregroundMark x1="11875" y1="58741" x2="24167" y2="74476"/>
                        <a14:foregroundMark x1="24167" y1="74476" x2="59792" y2="84965"/>
                        <a14:foregroundMark x1="59792" y1="84965" x2="89583" y2="62937"/>
                        <a14:foregroundMark x1="89583" y1="62937" x2="89583" y2="45105"/>
                        <a14:foregroundMark x1="16458" y1="19930" x2="16458" y2="19930"/>
                        <a14:foregroundMark x1="14792" y1="21678" x2="3333" y2="39161"/>
                        <a14:foregroundMark x1="3333" y1="39161" x2="5000" y2="65035"/>
                        <a14:foregroundMark x1="5000" y1="65035" x2="17917" y2="83217"/>
                        <a14:foregroundMark x1="17917" y1="83217" x2="33750" y2="93706"/>
                        <a14:foregroundMark x1="33750" y1="93706" x2="49583" y2="96503"/>
                        <a14:foregroundMark x1="49583" y1="96503" x2="81250" y2="88112"/>
                        <a14:foregroundMark x1="81250" y1="88112" x2="93125" y2="70979"/>
                        <a14:foregroundMark x1="93125" y1="70979" x2="96875" y2="43357"/>
                        <a14:foregroundMark x1="96875" y1="43357" x2="87500" y2="22028"/>
                        <a14:foregroundMark x1="87500" y1="22028" x2="56458" y2="6294"/>
                        <a14:foregroundMark x1="56458" y1="6294" x2="41042" y2="5594"/>
                        <a14:foregroundMark x1="41042" y1="5594" x2="14167" y2="22378"/>
                        <a14:foregroundMark x1="6250" y1="59790" x2="6250" y2="40909"/>
                        <a14:foregroundMark x1="4583" y1="62587" x2="4167" y2="44406"/>
                        <a14:foregroundMark x1="52292" y1="17133" x2="35208" y2="36014"/>
                        <a14:foregroundMark x1="35208" y1="36014" x2="29167" y2="50000"/>
                        <a14:foregroundMark x1="52292" y1="50699" x2="42083" y2="63986"/>
                        <a14:foregroundMark x1="41875" y1="46853" x2="30208" y2="37063"/>
                        <a14:foregroundMark x1="29375" y1="59441" x2="44167" y2="48601"/>
                        <a14:foregroundMark x1="44167" y1="48601" x2="27500" y2="53846"/>
                        <a14:foregroundMark x1="27500" y1="53846" x2="8958" y2="45455"/>
                        <a14:foregroundMark x1="8958" y1="45455" x2="29792" y2="60140"/>
                        <a14:foregroundMark x1="29792" y1="60140" x2="74167" y2="49650"/>
                        <a14:foregroundMark x1="74167" y1="49650" x2="89375" y2="52797"/>
                        <a14:foregroundMark x1="89375" y1="52797" x2="72292" y2="49301"/>
                        <a14:foregroundMark x1="72292" y1="49301" x2="60625" y2="31818"/>
                        <a14:foregroundMark x1="60625" y1="31818" x2="59375" y2="31469"/>
                        <a14:foregroundMark x1="91667" y1="44056" x2="93958" y2="61189"/>
                        <a14:foregroundMark x1="53750" y1="89860" x2="38333" y2="91259"/>
                        <a14:foregroundMark x1="38333" y1="91259" x2="54583" y2="94755"/>
                        <a14:foregroundMark x1="54583" y1="94755" x2="69792" y2="90559"/>
                        <a14:foregroundMark x1="69792" y1="90559" x2="70625" y2="88811"/>
                        <a14:foregroundMark x1="58333" y1="95455" x2="42083" y2="93706"/>
                        <a14:foregroundMark x1="42083" y1="93706" x2="58958" y2="96503"/>
                        <a14:foregroundMark x1="58958" y1="96503" x2="59583" y2="96503"/>
                        <a14:foregroundMark x1="97500" y1="44755" x2="95833" y2="60140"/>
                      </a14:backgroundRemoval>
                    </a14:imgEffect>
                  </a14:imgLayer>
                </a14:imgProps>
              </a:ext>
            </a:extLst>
          </a:blip>
          <a:stretch>
            <a:fillRect/>
          </a:stretch>
        </p:blipFill>
        <p:spPr>
          <a:xfrm>
            <a:off x="6271381" y="1969532"/>
            <a:ext cx="3630689" cy="2163285"/>
          </a:xfrm>
          <a:prstGeom prst="rect">
            <a:avLst/>
          </a:prstGeom>
        </p:spPr>
      </p:pic>
    </p:spTree>
    <p:extLst>
      <p:ext uri="{BB962C8B-B14F-4D97-AF65-F5344CB8AC3E}">
        <p14:creationId xmlns:p14="http://schemas.microsoft.com/office/powerpoint/2010/main" val="245341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5" grpId="0" animBg="1"/>
      <p:bldP spid="26" grpId="0" animBg="1"/>
      <p:bldP spid="12"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D0EB607-B488-4829-A484-4E0A166EAC2A}"/>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Wie baut man einen Spam-Filter? – The Data Mining </a:t>
            </a:r>
            <a:r>
              <a:rPr lang="de-DE" dirty="0" err="1"/>
              <a:t>approach</a:t>
            </a:r>
            <a:endParaRPr lang="de-DE" dirty="0"/>
          </a:p>
        </p:txBody>
      </p:sp>
      <p:sp>
        <p:nvSpPr>
          <p:cNvPr id="4" name="Rechteck 3">
            <a:extLst>
              <a:ext uri="{FF2B5EF4-FFF2-40B4-BE49-F238E27FC236}">
                <a16:creationId xmlns:a16="http://schemas.microsoft.com/office/drawing/2014/main" id="{B506B32E-DDB8-49D4-99C0-4711E801217A}"/>
              </a:ext>
            </a:extLst>
          </p:cNvPr>
          <p:cNvSpPr/>
          <p:nvPr/>
        </p:nvSpPr>
        <p:spPr>
          <a:xfrm>
            <a:off x="514059" y="981557"/>
            <a:ext cx="2590800" cy="1130300"/>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Study </a:t>
            </a:r>
            <a:r>
              <a:rPr lang="de-DE" dirty="0" err="1">
                <a:solidFill>
                  <a:schemeClr val="tx1"/>
                </a:solidFill>
              </a:rPr>
              <a:t>the</a:t>
            </a:r>
            <a:r>
              <a:rPr lang="de-DE" dirty="0">
                <a:solidFill>
                  <a:schemeClr val="tx1"/>
                </a:solidFill>
              </a:rPr>
              <a:t> </a:t>
            </a:r>
            <a:r>
              <a:rPr lang="de-DE" dirty="0" err="1">
                <a:solidFill>
                  <a:schemeClr val="tx1"/>
                </a:solidFill>
              </a:rPr>
              <a:t>problem</a:t>
            </a:r>
            <a:endParaRPr lang="de-DE" dirty="0">
              <a:solidFill>
                <a:schemeClr val="tx1"/>
              </a:solidFill>
            </a:endParaRPr>
          </a:p>
          <a:p>
            <a:pPr algn="ctr"/>
            <a:r>
              <a:rPr lang="de-DE" sz="1400" dirty="0">
                <a:solidFill>
                  <a:schemeClr val="tx1"/>
                </a:solidFill>
              </a:rPr>
              <a:t>(z.B. Was ist das grundlegende Prinzip von Spam-Filtern?</a:t>
            </a:r>
          </a:p>
        </p:txBody>
      </p:sp>
      <p:sp>
        <p:nvSpPr>
          <p:cNvPr id="5" name="Rechteck 4">
            <a:extLst>
              <a:ext uri="{FF2B5EF4-FFF2-40B4-BE49-F238E27FC236}">
                <a16:creationId xmlns:a16="http://schemas.microsoft.com/office/drawing/2014/main" id="{CADFBDEA-8D14-4B0B-9DF3-52DF8E50054F}"/>
              </a:ext>
            </a:extLst>
          </p:cNvPr>
          <p:cNvSpPr/>
          <p:nvPr/>
        </p:nvSpPr>
        <p:spPr>
          <a:xfrm>
            <a:off x="4631888" y="981557"/>
            <a:ext cx="2590800" cy="113030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Train </a:t>
            </a:r>
            <a:r>
              <a:rPr lang="de-DE" dirty="0" err="1">
                <a:solidFill>
                  <a:schemeClr val="tx1"/>
                </a:solidFill>
              </a:rPr>
              <a:t>Machine</a:t>
            </a:r>
            <a:r>
              <a:rPr lang="de-DE" dirty="0">
                <a:solidFill>
                  <a:schemeClr val="tx1"/>
                </a:solidFill>
              </a:rPr>
              <a:t> Learning </a:t>
            </a:r>
            <a:r>
              <a:rPr lang="de-DE" dirty="0" err="1">
                <a:solidFill>
                  <a:schemeClr val="tx1"/>
                </a:solidFill>
              </a:rPr>
              <a:t>algorithm</a:t>
            </a:r>
            <a:endParaRPr lang="de-DE" sz="1400" dirty="0">
              <a:solidFill>
                <a:schemeClr val="tx1"/>
              </a:solidFill>
            </a:endParaRPr>
          </a:p>
        </p:txBody>
      </p:sp>
      <p:cxnSp>
        <p:nvCxnSpPr>
          <p:cNvPr id="6" name="Gerade Verbindung mit Pfeil 5">
            <a:extLst>
              <a:ext uri="{FF2B5EF4-FFF2-40B4-BE49-F238E27FC236}">
                <a16:creationId xmlns:a16="http://schemas.microsoft.com/office/drawing/2014/main" id="{F4C5A501-2E72-485D-9801-FE001C648159}"/>
              </a:ext>
            </a:extLst>
          </p:cNvPr>
          <p:cNvCxnSpPr>
            <a:stCxn id="4" idx="3"/>
            <a:endCxn id="5" idx="1"/>
          </p:cNvCxnSpPr>
          <p:nvPr/>
        </p:nvCxnSpPr>
        <p:spPr>
          <a:xfrm>
            <a:off x="3104859" y="1546707"/>
            <a:ext cx="15270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Gerade Verbindung mit Pfeil 7">
            <a:extLst>
              <a:ext uri="{FF2B5EF4-FFF2-40B4-BE49-F238E27FC236}">
                <a16:creationId xmlns:a16="http://schemas.microsoft.com/office/drawing/2014/main" id="{C1AF6900-0C27-467F-8168-E97D58927A05}"/>
              </a:ext>
            </a:extLst>
          </p:cNvPr>
          <p:cNvCxnSpPr>
            <a:cxnSpLocks/>
            <a:endCxn id="5" idx="2"/>
          </p:cNvCxnSpPr>
          <p:nvPr/>
        </p:nvCxnSpPr>
        <p:spPr>
          <a:xfrm flipV="1">
            <a:off x="5927288" y="2111857"/>
            <a:ext cx="0" cy="7032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 name="Grafik 6">
            <a:extLst>
              <a:ext uri="{FF2B5EF4-FFF2-40B4-BE49-F238E27FC236}">
                <a16:creationId xmlns:a16="http://schemas.microsoft.com/office/drawing/2014/main" id="{94147EB0-A6F1-4181-91E7-6756E8886448}"/>
              </a:ext>
            </a:extLst>
          </p:cNvPr>
          <p:cNvPicPr>
            <a:picLocks noChangeAspect="1"/>
          </p:cNvPicPr>
          <p:nvPr/>
        </p:nvPicPr>
        <p:blipFill rotWithShape="1">
          <a:blip r:embed="rId2"/>
          <a:srcRect t="3442"/>
          <a:stretch/>
        </p:blipFill>
        <p:spPr>
          <a:xfrm>
            <a:off x="4282116" y="2597417"/>
            <a:ext cx="3059463" cy="1495379"/>
          </a:xfrm>
          <a:prstGeom prst="rect">
            <a:avLst/>
          </a:prstGeom>
        </p:spPr>
      </p:pic>
      <p:pic>
        <p:nvPicPr>
          <p:cNvPr id="11" name="Grafik 10">
            <a:extLst>
              <a:ext uri="{FF2B5EF4-FFF2-40B4-BE49-F238E27FC236}">
                <a16:creationId xmlns:a16="http://schemas.microsoft.com/office/drawing/2014/main" id="{6A5A1FF0-94C1-468E-A269-DBBA0CDB7F03}"/>
              </a:ext>
            </a:extLst>
          </p:cNvPr>
          <p:cNvPicPr>
            <a:picLocks noChangeAspect="1"/>
          </p:cNvPicPr>
          <p:nvPr/>
        </p:nvPicPr>
        <p:blipFill>
          <a:blip r:embed="rId3"/>
          <a:stretch>
            <a:fillRect/>
          </a:stretch>
        </p:blipFill>
        <p:spPr>
          <a:xfrm>
            <a:off x="8925791" y="754341"/>
            <a:ext cx="2590801" cy="1843076"/>
          </a:xfrm>
          <a:prstGeom prst="rect">
            <a:avLst/>
          </a:prstGeom>
        </p:spPr>
      </p:pic>
      <p:cxnSp>
        <p:nvCxnSpPr>
          <p:cNvPr id="16" name="Gerade Verbindung mit Pfeil 15">
            <a:extLst>
              <a:ext uri="{FF2B5EF4-FFF2-40B4-BE49-F238E27FC236}">
                <a16:creationId xmlns:a16="http://schemas.microsoft.com/office/drawing/2014/main" id="{F74DB0AF-E465-4EC2-833A-37988AB6C251}"/>
              </a:ext>
            </a:extLst>
          </p:cNvPr>
          <p:cNvCxnSpPr>
            <a:cxnSpLocks/>
            <a:stCxn id="5" idx="3"/>
          </p:cNvCxnSpPr>
          <p:nvPr/>
        </p:nvCxnSpPr>
        <p:spPr>
          <a:xfrm>
            <a:off x="7222688" y="1546707"/>
            <a:ext cx="15941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echteck 19">
            <a:extLst>
              <a:ext uri="{FF2B5EF4-FFF2-40B4-BE49-F238E27FC236}">
                <a16:creationId xmlns:a16="http://schemas.microsoft.com/office/drawing/2014/main" id="{D73F0D99-ED99-4E12-AAD5-7ADA8DE8E15A}"/>
              </a:ext>
            </a:extLst>
          </p:cNvPr>
          <p:cNvSpPr/>
          <p:nvPr/>
        </p:nvSpPr>
        <p:spPr>
          <a:xfrm>
            <a:off x="8938958" y="3345106"/>
            <a:ext cx="2590800" cy="113030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err="1">
                <a:solidFill>
                  <a:schemeClr val="tx1"/>
                </a:solidFill>
              </a:rPr>
              <a:t>Inspect</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solution</a:t>
            </a:r>
            <a:endParaRPr lang="de-DE" sz="1400" dirty="0">
              <a:solidFill>
                <a:schemeClr val="tx1"/>
              </a:solidFill>
            </a:endParaRPr>
          </a:p>
        </p:txBody>
      </p:sp>
      <p:cxnSp>
        <p:nvCxnSpPr>
          <p:cNvPr id="23" name="Gerade Verbindung mit Pfeil 22">
            <a:extLst>
              <a:ext uri="{FF2B5EF4-FFF2-40B4-BE49-F238E27FC236}">
                <a16:creationId xmlns:a16="http://schemas.microsoft.com/office/drawing/2014/main" id="{2DAAFB68-F0BE-44EE-8E8C-3A72DBBEE2CE}"/>
              </a:ext>
            </a:extLst>
          </p:cNvPr>
          <p:cNvCxnSpPr>
            <a:cxnSpLocks/>
            <a:stCxn id="11" idx="2"/>
            <a:endCxn id="20" idx="0"/>
          </p:cNvCxnSpPr>
          <p:nvPr/>
        </p:nvCxnSpPr>
        <p:spPr>
          <a:xfrm>
            <a:off x="10221192" y="2597417"/>
            <a:ext cx="13166" cy="747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Grafik 25">
            <a:extLst>
              <a:ext uri="{FF2B5EF4-FFF2-40B4-BE49-F238E27FC236}">
                <a16:creationId xmlns:a16="http://schemas.microsoft.com/office/drawing/2014/main" id="{CFB84A2F-564F-4790-9D2C-E8C5D39D79D3}"/>
              </a:ext>
            </a:extLst>
          </p:cNvPr>
          <p:cNvPicPr>
            <a:picLocks noChangeAspect="1"/>
          </p:cNvPicPr>
          <p:nvPr/>
        </p:nvPicPr>
        <p:blipFill>
          <a:blip r:embed="rId4"/>
          <a:stretch>
            <a:fillRect/>
          </a:stretch>
        </p:blipFill>
        <p:spPr>
          <a:xfrm>
            <a:off x="9417670" y="5188182"/>
            <a:ext cx="1633375" cy="1570794"/>
          </a:xfrm>
          <a:prstGeom prst="rect">
            <a:avLst/>
          </a:prstGeom>
        </p:spPr>
      </p:pic>
      <p:cxnSp>
        <p:nvCxnSpPr>
          <p:cNvPr id="28" name="Gerade Verbindung mit Pfeil 27">
            <a:extLst>
              <a:ext uri="{FF2B5EF4-FFF2-40B4-BE49-F238E27FC236}">
                <a16:creationId xmlns:a16="http://schemas.microsoft.com/office/drawing/2014/main" id="{E336D9D7-DC28-41DF-9DAE-02DC43EA6D64}"/>
              </a:ext>
            </a:extLst>
          </p:cNvPr>
          <p:cNvCxnSpPr>
            <a:cxnSpLocks/>
            <a:stCxn id="20" idx="2"/>
            <a:endCxn id="26" idx="0"/>
          </p:cNvCxnSpPr>
          <p:nvPr/>
        </p:nvCxnSpPr>
        <p:spPr>
          <a:xfrm>
            <a:off x="10234358" y="4475406"/>
            <a:ext cx="0" cy="712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Rechteck 34">
            <a:extLst>
              <a:ext uri="{FF2B5EF4-FFF2-40B4-BE49-F238E27FC236}">
                <a16:creationId xmlns:a16="http://schemas.microsoft.com/office/drawing/2014/main" id="{B0F7CE50-7562-46F0-86F4-D3D2714FC6BB}"/>
              </a:ext>
            </a:extLst>
          </p:cNvPr>
          <p:cNvSpPr/>
          <p:nvPr/>
        </p:nvSpPr>
        <p:spPr>
          <a:xfrm>
            <a:off x="4516447" y="5408429"/>
            <a:ext cx="2590800" cy="113030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de-DE" dirty="0" err="1">
                <a:solidFill>
                  <a:schemeClr val="tx1"/>
                </a:solidFill>
              </a:rPr>
              <a:t>Understand</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problem</a:t>
            </a:r>
            <a:r>
              <a:rPr lang="de-DE" dirty="0">
                <a:solidFill>
                  <a:schemeClr val="tx1"/>
                </a:solidFill>
              </a:rPr>
              <a:t> </a:t>
            </a:r>
            <a:r>
              <a:rPr lang="de-DE" dirty="0" err="1">
                <a:solidFill>
                  <a:schemeClr val="tx1"/>
                </a:solidFill>
              </a:rPr>
              <a:t>better</a:t>
            </a:r>
            <a:endParaRPr lang="de-DE" sz="1400" dirty="0">
              <a:solidFill>
                <a:schemeClr val="tx1"/>
              </a:solidFill>
            </a:endParaRPr>
          </a:p>
        </p:txBody>
      </p:sp>
      <p:cxnSp>
        <p:nvCxnSpPr>
          <p:cNvPr id="36" name="Gerade Verbindung mit Pfeil 35">
            <a:extLst>
              <a:ext uri="{FF2B5EF4-FFF2-40B4-BE49-F238E27FC236}">
                <a16:creationId xmlns:a16="http://schemas.microsoft.com/office/drawing/2014/main" id="{7E679AA0-FFAD-4365-AA27-8320BE9E694E}"/>
              </a:ext>
            </a:extLst>
          </p:cNvPr>
          <p:cNvCxnSpPr>
            <a:cxnSpLocks/>
            <a:stCxn id="26" idx="1"/>
            <a:endCxn id="35" idx="3"/>
          </p:cNvCxnSpPr>
          <p:nvPr/>
        </p:nvCxnSpPr>
        <p:spPr>
          <a:xfrm flipH="1">
            <a:off x="7107247" y="5973579"/>
            <a:ext cx="23104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Verbinder: gewinkelt 41">
            <a:extLst>
              <a:ext uri="{FF2B5EF4-FFF2-40B4-BE49-F238E27FC236}">
                <a16:creationId xmlns:a16="http://schemas.microsoft.com/office/drawing/2014/main" id="{232BA6F6-5C05-44A0-8B83-1FC1CD898D3F}"/>
              </a:ext>
            </a:extLst>
          </p:cNvPr>
          <p:cNvCxnSpPr>
            <a:stCxn id="35" idx="1"/>
            <a:endCxn id="4" idx="2"/>
          </p:cNvCxnSpPr>
          <p:nvPr/>
        </p:nvCxnSpPr>
        <p:spPr>
          <a:xfrm rot="10800000">
            <a:off x="1809459" y="2111857"/>
            <a:ext cx="2706988" cy="3861722"/>
          </a:xfrm>
          <a:prstGeom prst="bentConnector2">
            <a:avLst/>
          </a:prstGeom>
          <a:ln>
            <a:prstDash val="dash"/>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793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B05C0E0-96EF-4E14-A260-D9C52FF1BD0D}"/>
              </a:ext>
            </a:extLst>
          </p:cNvPr>
          <p:cNvSpPr txBox="1"/>
          <p:nvPr/>
        </p:nvSpPr>
        <p:spPr>
          <a:xfrm>
            <a:off x="0" y="59934"/>
            <a:ext cx="12192000" cy="369332"/>
          </a:xfrm>
          <a:prstGeom prst="rect">
            <a:avLst/>
          </a:prstGeom>
          <a:solidFill>
            <a:schemeClr val="accent4">
              <a:lumMod val="20000"/>
              <a:lumOff val="80000"/>
            </a:schemeClr>
          </a:solidFill>
        </p:spPr>
        <p:txBody>
          <a:bodyPr wrap="square" rtlCol="0">
            <a:spAutoFit/>
          </a:bodyPr>
          <a:lstStyle/>
          <a:p>
            <a:pPr algn="ctr"/>
            <a:r>
              <a:rPr lang="de-DE" dirty="0"/>
              <a:t>Was ist nun </a:t>
            </a:r>
            <a:r>
              <a:rPr lang="de-DE" dirty="0" err="1"/>
              <a:t>Machine</a:t>
            </a:r>
            <a:r>
              <a:rPr lang="de-DE" dirty="0"/>
              <a:t> Learning?</a:t>
            </a:r>
          </a:p>
        </p:txBody>
      </p:sp>
      <p:pic>
        <p:nvPicPr>
          <p:cNvPr id="4" name="Grafik 3">
            <a:extLst>
              <a:ext uri="{FF2B5EF4-FFF2-40B4-BE49-F238E27FC236}">
                <a16:creationId xmlns:a16="http://schemas.microsoft.com/office/drawing/2014/main" id="{D0F70129-BFFA-400B-9994-D812E3888A90}"/>
              </a:ext>
            </a:extLst>
          </p:cNvPr>
          <p:cNvPicPr>
            <a:picLocks noChangeAspect="1"/>
          </p:cNvPicPr>
          <p:nvPr/>
        </p:nvPicPr>
        <p:blipFill>
          <a:blip r:embed="rId2"/>
          <a:stretch>
            <a:fillRect/>
          </a:stretch>
        </p:blipFill>
        <p:spPr>
          <a:xfrm>
            <a:off x="0" y="715827"/>
            <a:ext cx="12192000" cy="5559695"/>
          </a:xfrm>
          <a:prstGeom prst="rect">
            <a:avLst/>
          </a:prstGeom>
        </p:spPr>
      </p:pic>
    </p:spTree>
    <p:extLst>
      <p:ext uri="{BB962C8B-B14F-4D97-AF65-F5344CB8AC3E}">
        <p14:creationId xmlns:p14="http://schemas.microsoft.com/office/powerpoint/2010/main" val="176724934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3473</Words>
  <Application>Microsoft Office PowerPoint</Application>
  <PresentationFormat>Breitbild</PresentationFormat>
  <Paragraphs>218</Paragraphs>
  <Slides>59</Slides>
  <Notes>15</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59</vt:i4>
      </vt:variant>
    </vt:vector>
  </HeadingPairs>
  <TitlesOfParts>
    <vt:vector size="64" baseType="lpstr">
      <vt:lpstr>Arial</vt:lpstr>
      <vt:lpstr>Calibri</vt:lpstr>
      <vt:lpstr>Calibri Light</vt:lpstr>
      <vt:lpstr>Cambria Math</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Auf zu Colab!</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Auf zu Colab!</vt:lpstr>
      <vt:lpstr>PowerPoint-Präsentation</vt:lpstr>
      <vt:lpstr>PowerPoint-Präsentation</vt:lpstr>
      <vt:lpstr>PowerPoint-Präsentation</vt:lpstr>
      <vt:lpstr>PowerPoint-Präsentation</vt:lpstr>
      <vt:lpstr>PowerPoint-Präsentation</vt:lpstr>
      <vt:lpstr>PowerPoint-Präsentation</vt:lpstr>
      <vt:lpstr>Auf zu Colab!</vt:lpstr>
      <vt:lpstr>PowerPoint-Präsentation</vt:lpstr>
      <vt:lpstr>PowerPoint-Präsentation</vt:lpstr>
      <vt:lpstr>PowerPoint-Präsentation</vt:lpstr>
      <vt:lpstr>Auf zu Colab!</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Surendran, Sai</dc:creator>
  <cp:lastModifiedBy>Surendran, Sai</cp:lastModifiedBy>
  <cp:revision>13</cp:revision>
  <dcterms:created xsi:type="dcterms:W3CDTF">2023-12-12T14:13:50Z</dcterms:created>
  <dcterms:modified xsi:type="dcterms:W3CDTF">2023-12-14T18:00:04Z</dcterms:modified>
</cp:coreProperties>
</file>